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Bitter Bold" charset="1" panose="02000000000000000000"/>
      <p:regular r:id="rId40"/>
    </p:embeddedFont>
    <p:embeddedFont>
      <p:font typeface="Bitter" charset="1" panose="02000000000000000000"/>
      <p:regular r:id="rId41"/>
    </p:embeddedFont>
    <p:embeddedFont>
      <p:font typeface=" Avenir Next Arabic Medium" charset="1" panose="020B0603020202020204"/>
      <p:regular r:id="rId42"/>
    </p:embeddedFont>
    <p:embeddedFont>
      <p:font typeface=" Avenir Next Arabic" charset="1" panose="020B0503020202020204"/>
      <p:regular r:id="rId43"/>
    </p:embeddedFont>
    <p:embeddedFont>
      <p:font typeface="DM Sans Bold" charset="1" panose="00000000000000000000"/>
      <p:regular r:id="rId44"/>
    </p:embeddedFont>
    <p:embeddedFont>
      <p:font typeface="DM San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19.png" Type="http://schemas.openxmlformats.org/officeDocument/2006/relationships/image"/><Relationship Id="rId9"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2.png" Type="http://schemas.openxmlformats.org/officeDocument/2006/relationships/image"/><Relationship Id="rId6" Target="../media/image22.png" Type="http://schemas.openxmlformats.org/officeDocument/2006/relationships/image"/><Relationship Id="rId7"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7.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334595" y="2093633"/>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795735" y="1969808"/>
            <a:ext cx="8987564" cy="2451122"/>
          </a:xfrm>
          <a:prstGeom prst="rect">
            <a:avLst/>
          </a:prstGeom>
        </p:spPr>
        <p:txBody>
          <a:bodyPr anchor="t" rtlCol="false" tIns="0" lIns="0" bIns="0" rIns="0">
            <a:spAutoFit/>
          </a:bodyPr>
          <a:lstStyle/>
          <a:p>
            <a:pPr algn="l" marL="0" indent="0" lvl="0">
              <a:lnSpc>
                <a:spcPts val="8786"/>
              </a:lnSpc>
            </a:pPr>
            <a:r>
              <a:rPr lang="en-US" b="true" sz="8530" spc="264">
                <a:solidFill>
                  <a:srgbClr val="E9DFFF"/>
                </a:solidFill>
                <a:latin typeface="Bitter Bold"/>
                <a:ea typeface="Bitter Bold"/>
                <a:cs typeface="Bitter Bold"/>
                <a:sym typeface="Bitter Bold"/>
              </a:rPr>
              <a:t>SOUTENANCE FIN D’ETUDE</a:t>
            </a:r>
          </a:p>
        </p:txBody>
      </p:sp>
      <p:sp>
        <p:nvSpPr>
          <p:cNvPr name="TextBox 6" id="6"/>
          <p:cNvSpPr txBox="true"/>
          <p:nvPr/>
        </p:nvSpPr>
        <p:spPr>
          <a:xfrm rot="0">
            <a:off x="1795735" y="4679967"/>
            <a:ext cx="8373976" cy="1370965"/>
          </a:xfrm>
          <a:prstGeom prst="rect">
            <a:avLst/>
          </a:prstGeom>
        </p:spPr>
        <p:txBody>
          <a:bodyPr anchor="t" rtlCol="false" tIns="0" lIns="0" bIns="0" rIns="0">
            <a:spAutoFit/>
          </a:bodyPr>
          <a:lstStyle/>
          <a:p>
            <a:pPr algn="l">
              <a:lnSpc>
                <a:spcPts val="5480"/>
              </a:lnSpc>
            </a:pPr>
            <a:r>
              <a:rPr lang="en-US" sz="4000" spc="80">
                <a:solidFill>
                  <a:srgbClr val="FFFFFF"/>
                </a:solidFill>
                <a:latin typeface="Bitter"/>
                <a:ea typeface="Bitter"/>
                <a:cs typeface="Bitter"/>
                <a:sym typeface="Bitter"/>
              </a:rPr>
              <a:t>Manuel DASSI</a:t>
            </a:r>
          </a:p>
          <a:p>
            <a:pPr algn="l" marL="0" indent="0" lvl="0">
              <a:lnSpc>
                <a:spcPts val="5480"/>
              </a:lnSpc>
            </a:pPr>
            <a:r>
              <a:rPr lang="en-US" sz="4000" spc="80">
                <a:solidFill>
                  <a:srgbClr val="FFFFFF"/>
                </a:solidFill>
                <a:latin typeface="Bitter"/>
                <a:ea typeface="Bitter"/>
                <a:cs typeface="Bitter"/>
                <a:sym typeface="Bitter"/>
              </a:rPr>
              <a:t>Année 2024/2025</a:t>
            </a:r>
          </a:p>
        </p:txBody>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795735" y="7240195"/>
            <a:ext cx="9221653" cy="1414252"/>
          </a:xfrm>
          <a:prstGeom prst="rect">
            <a:avLst/>
          </a:prstGeom>
        </p:spPr>
        <p:txBody>
          <a:bodyPr anchor="t" rtlCol="false" tIns="0" lIns="0" bIns="0" rIns="0">
            <a:spAutoFit/>
          </a:bodyPr>
          <a:lstStyle/>
          <a:p>
            <a:pPr algn="l">
              <a:lnSpc>
                <a:spcPts val="2214"/>
              </a:lnSpc>
            </a:pPr>
            <a:r>
              <a:rPr lang="en-US" sz="2150" b="true">
                <a:solidFill>
                  <a:srgbClr val="FFFFFF"/>
                </a:solidFill>
                <a:latin typeface=" Avenir Next Arabic Medium"/>
                <a:ea typeface=" Avenir Next Arabic Medium"/>
                <a:cs typeface=" Avenir Next Arabic Medium"/>
                <a:sym typeface=" Avenir Next Arabic Medium"/>
              </a:rPr>
              <a:t>Industrialisation et optimisation d’une usine logicielle cloud-native cas de </a:t>
            </a:r>
          </a:p>
          <a:p>
            <a:pPr algn="l">
              <a:lnSpc>
                <a:spcPts val="2214"/>
              </a:lnSpc>
            </a:pPr>
            <a:r>
              <a:rPr lang="en-US" sz="2150" b="true">
                <a:solidFill>
                  <a:srgbClr val="FFFFFF"/>
                </a:solidFill>
                <a:latin typeface=" Avenir Next Arabic Medium"/>
                <a:ea typeface=" Avenir Next Arabic Medium"/>
                <a:cs typeface=" Avenir Next Arabic Medium"/>
                <a:sym typeface=" Avenir Next Arabic Medium"/>
              </a:rPr>
              <a:t>General Electric HealthCare</a:t>
            </a:r>
          </a:p>
          <a:p>
            <a:pPr algn="l">
              <a:lnSpc>
                <a:spcPts val="2214"/>
              </a:lnSpc>
            </a:pPr>
          </a:p>
          <a:p>
            <a:pPr algn="l">
              <a:lnSpc>
                <a:spcPts val="2214"/>
              </a:lnSpc>
            </a:pPr>
          </a:p>
          <a:p>
            <a:pPr algn="l">
              <a:lnSpc>
                <a:spcPts val="2214"/>
              </a:lnSpc>
              <a:spcBef>
                <a:spcPct val="0"/>
              </a:spcBef>
            </a:pPr>
            <a:r>
              <a:rPr lang="en-US" sz="2150">
                <a:solidFill>
                  <a:srgbClr val="FFFFFF"/>
                </a:solidFill>
                <a:latin typeface=" Avenir Next Arabic"/>
                <a:ea typeface=" Avenir Next Arabic"/>
                <a:cs typeface=" Avenir Next Arabic"/>
                <a:sym typeface=" Avenir Next Arabic"/>
              </a:rPr>
              <a:t>Ecole PMN Expert Devops Sre - </a:t>
            </a:r>
            <a:r>
              <a:rPr lang="en-US" sz="2150">
                <a:solidFill>
                  <a:srgbClr val="FFFFFF"/>
                </a:solidFill>
                <a:latin typeface=" Avenir Next Arabic"/>
                <a:ea typeface=" Avenir Next Arabic"/>
                <a:cs typeface=" Avenir Next Arabic"/>
                <a:sym typeface=" Avenir Next Arabic"/>
              </a:rPr>
              <a:t>Titre RNCP Niveau 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53999" y="3315027"/>
            <a:ext cx="6224588" cy="3656945"/>
          </a:xfrm>
          <a:custGeom>
            <a:avLst/>
            <a:gdLst/>
            <a:ahLst/>
            <a:cxnLst/>
            <a:rect r="r" b="b" t="t" l="l"/>
            <a:pathLst>
              <a:path h="3656945" w="6224588">
                <a:moveTo>
                  <a:pt x="0" y="0"/>
                </a:moveTo>
                <a:lnTo>
                  <a:pt x="6224588" y="0"/>
                </a:lnTo>
                <a:lnTo>
                  <a:pt x="6224588" y="3656946"/>
                </a:lnTo>
                <a:lnTo>
                  <a:pt x="0" y="3656946"/>
                </a:lnTo>
                <a:lnTo>
                  <a:pt x="0" y="0"/>
                </a:lnTo>
                <a:close/>
              </a:path>
            </a:pathLst>
          </a:custGeom>
          <a:blipFill>
            <a:blip r:embed="rId7"/>
            <a:stretch>
              <a:fillRect l="0" t="0" r="0" b="0"/>
            </a:stretch>
          </a:blipFill>
        </p:spPr>
      </p:sp>
      <p:sp>
        <p:nvSpPr>
          <p:cNvPr name="Freeform 7" id="7"/>
          <p:cNvSpPr/>
          <p:nvPr/>
        </p:nvSpPr>
        <p:spPr>
          <a:xfrm flipH="false" flipV="false" rot="0">
            <a:off x="1187839" y="5772708"/>
            <a:ext cx="1568063" cy="2574720"/>
          </a:xfrm>
          <a:custGeom>
            <a:avLst/>
            <a:gdLst/>
            <a:ahLst/>
            <a:cxnLst/>
            <a:rect r="r" b="b" t="t" l="l"/>
            <a:pathLst>
              <a:path h="2574720" w="1568063">
                <a:moveTo>
                  <a:pt x="0" y="0"/>
                </a:moveTo>
                <a:lnTo>
                  <a:pt x="1568062" y="0"/>
                </a:lnTo>
                <a:lnTo>
                  <a:pt x="1568062" y="2574720"/>
                </a:lnTo>
                <a:lnTo>
                  <a:pt x="0" y="2574720"/>
                </a:lnTo>
                <a:lnTo>
                  <a:pt x="0" y="0"/>
                </a:lnTo>
                <a:close/>
              </a:path>
            </a:pathLst>
          </a:custGeom>
          <a:blipFill>
            <a:blip r:embed="rId8"/>
            <a:stretch>
              <a:fillRect l="0" t="0" r="0" b="0"/>
            </a:stretch>
          </a:blipFill>
        </p:spPr>
      </p:sp>
      <p:sp>
        <p:nvSpPr>
          <p:cNvPr name="Freeform 8" id="8"/>
          <p:cNvSpPr/>
          <p:nvPr/>
        </p:nvSpPr>
        <p:spPr>
          <a:xfrm flipH="false" flipV="false" rot="0">
            <a:off x="2755901" y="7776638"/>
            <a:ext cx="8697745" cy="1141579"/>
          </a:xfrm>
          <a:custGeom>
            <a:avLst/>
            <a:gdLst/>
            <a:ahLst/>
            <a:cxnLst/>
            <a:rect r="r" b="b" t="t" l="l"/>
            <a:pathLst>
              <a:path h="1141579" w="8697745">
                <a:moveTo>
                  <a:pt x="0" y="0"/>
                </a:moveTo>
                <a:lnTo>
                  <a:pt x="8697746" y="0"/>
                </a:lnTo>
                <a:lnTo>
                  <a:pt x="8697746" y="1141579"/>
                </a:lnTo>
                <a:lnTo>
                  <a:pt x="0" y="1141579"/>
                </a:lnTo>
                <a:lnTo>
                  <a:pt x="0" y="0"/>
                </a:lnTo>
                <a:close/>
              </a:path>
            </a:pathLst>
          </a:custGeom>
          <a:blipFill>
            <a:blip r:embed="rId9"/>
            <a:stretch>
              <a:fillRect l="0" t="0" r="0" b="0"/>
            </a:stretch>
          </a:blipFill>
        </p:spPr>
      </p:sp>
      <p:sp>
        <p:nvSpPr>
          <p:cNvPr name="TextBox 9" id="9"/>
          <p:cNvSpPr txBox="true"/>
          <p:nvPr/>
        </p:nvSpPr>
        <p:spPr>
          <a:xfrm rot="0">
            <a:off x="1453999" y="795185"/>
            <a:ext cx="8754313" cy="104127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Étude de l’existant</a:t>
            </a:r>
          </a:p>
        </p:txBody>
      </p:sp>
      <p:sp>
        <p:nvSpPr>
          <p:cNvPr name="TextBox 10" id="10"/>
          <p:cNvSpPr txBox="true"/>
          <p:nvPr/>
        </p:nvSpPr>
        <p:spPr>
          <a:xfrm rot="0">
            <a:off x="1453999" y="2312217"/>
            <a:ext cx="7901406" cy="450851"/>
          </a:xfrm>
          <a:prstGeom prst="rect">
            <a:avLst/>
          </a:prstGeom>
        </p:spPr>
        <p:txBody>
          <a:bodyPr anchor="t" rtlCol="false" tIns="0" lIns="0" bIns="0" rIns="0">
            <a:spAutoFit/>
          </a:bodyPr>
          <a:lstStyle/>
          <a:p>
            <a:pPr algn="l" marL="0" indent="0" lvl="0">
              <a:lnSpc>
                <a:spcPts val="3724"/>
              </a:lnSpc>
            </a:pPr>
            <a:r>
              <a:rPr lang="en-US" sz="2499" spc="149">
                <a:solidFill>
                  <a:srgbClr val="FFFFFF"/>
                </a:solidFill>
                <a:latin typeface="DM Sans"/>
                <a:ea typeface="DM Sans"/>
                <a:cs typeface="DM Sans"/>
                <a:sym typeface="DM Sans"/>
              </a:rPr>
              <a:t>L’ecosystème DEVOPS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906078" y="713935"/>
            <a:ext cx="9054952" cy="2041398"/>
          </a:xfrm>
          <a:prstGeom prst="rect">
            <a:avLst/>
          </a:prstGeom>
        </p:spPr>
        <p:txBody>
          <a:bodyPr anchor="t" rtlCol="false" tIns="0" lIns="0" bIns="0" rIns="0">
            <a:spAutoFit/>
          </a:bodyPr>
          <a:lstStyle/>
          <a:p>
            <a:pPr algn="ctr" marL="0" indent="0" lvl="0">
              <a:lnSpc>
                <a:spcPts val="7416"/>
              </a:lnSpc>
            </a:pPr>
            <a:r>
              <a:rPr lang="en-US" b="true" sz="7200">
                <a:solidFill>
                  <a:srgbClr val="FFFFFF"/>
                </a:solidFill>
                <a:latin typeface="Bitter Bold"/>
                <a:ea typeface="Bitter Bold"/>
                <a:cs typeface="Bitter Bold"/>
                <a:sym typeface="Bitter Bold"/>
              </a:rPr>
              <a:t> Identification des Besoins</a:t>
            </a:r>
          </a:p>
        </p:txBody>
      </p:sp>
      <p:grpSp>
        <p:nvGrpSpPr>
          <p:cNvPr name="Group 4" id="4"/>
          <p:cNvGrpSpPr/>
          <p:nvPr/>
        </p:nvGrpSpPr>
        <p:grpSpPr>
          <a:xfrm rot="0">
            <a:off x="1479012" y="1979129"/>
            <a:ext cx="1713533" cy="17135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D3C4F6"/>
            </a:solidFill>
          </p:spPr>
        </p:sp>
        <p:sp>
          <p:nvSpPr>
            <p:cNvPr name="TextBox 6" id="6"/>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01</a:t>
              </a:r>
            </a:p>
          </p:txBody>
        </p:sp>
      </p:grpSp>
      <p:grpSp>
        <p:nvGrpSpPr>
          <p:cNvPr name="Group 7" id="7"/>
          <p:cNvGrpSpPr/>
          <p:nvPr/>
        </p:nvGrpSpPr>
        <p:grpSpPr>
          <a:xfrm rot="0">
            <a:off x="9949966" y="3079183"/>
            <a:ext cx="1713533" cy="17135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958CEB"/>
            </a:solidFill>
          </p:spPr>
        </p:sp>
        <p:sp>
          <p:nvSpPr>
            <p:cNvPr name="TextBox 9" id="9"/>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02</a:t>
              </a:r>
            </a:p>
          </p:txBody>
        </p:sp>
      </p:grpSp>
      <p:grpSp>
        <p:nvGrpSpPr>
          <p:cNvPr name="Group 10" id="10"/>
          <p:cNvGrpSpPr/>
          <p:nvPr/>
        </p:nvGrpSpPr>
        <p:grpSpPr>
          <a:xfrm rot="0">
            <a:off x="3192545" y="6113770"/>
            <a:ext cx="1713533" cy="17135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sp>
        <p:sp>
          <p:nvSpPr>
            <p:cNvPr name="TextBox 12" id="12"/>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03</a:t>
              </a:r>
            </a:p>
          </p:txBody>
        </p:sp>
      </p:grpSp>
      <p:grpSp>
        <p:nvGrpSpPr>
          <p:cNvPr name="Group 13" id="13"/>
          <p:cNvGrpSpPr/>
          <p:nvPr/>
        </p:nvGrpSpPr>
        <p:grpSpPr>
          <a:xfrm rot="0">
            <a:off x="11663499" y="6758271"/>
            <a:ext cx="1713533" cy="171353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sp>
        <p:sp>
          <p:nvSpPr>
            <p:cNvPr name="TextBox 15" id="15"/>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04</a:t>
              </a:r>
            </a:p>
          </p:txBody>
        </p:sp>
      </p:grpSp>
      <p:sp>
        <p:nvSpPr>
          <p:cNvPr name="TextBox 16" id="16"/>
          <p:cNvSpPr txBox="true"/>
          <p:nvPr/>
        </p:nvSpPr>
        <p:spPr>
          <a:xfrm rot="0">
            <a:off x="1255649" y="3983575"/>
            <a:ext cx="6224754" cy="878713"/>
          </a:xfrm>
          <a:prstGeom prst="rect">
            <a:avLst/>
          </a:prstGeom>
        </p:spPr>
        <p:txBody>
          <a:bodyPr anchor="t" rtlCol="false" tIns="0" lIns="0" bIns="0" rIns="0">
            <a:spAutoFit/>
          </a:bodyPr>
          <a:lstStyle/>
          <a:p>
            <a:pPr algn="l">
              <a:lnSpc>
                <a:spcPts val="3296"/>
              </a:lnSpc>
              <a:spcBef>
                <a:spcPct val="0"/>
              </a:spcBef>
            </a:pPr>
            <a:r>
              <a:rPr lang="en-US" b="true" sz="3200">
                <a:solidFill>
                  <a:srgbClr val="FFFFFF"/>
                </a:solidFill>
                <a:latin typeface="Bitter Bold"/>
                <a:ea typeface="Bitter Bold"/>
                <a:cs typeface="Bitter Bold"/>
                <a:sym typeface="Bitter Bold"/>
              </a:rPr>
              <a:t>Une stratégie de gestion pipelines</a:t>
            </a:r>
          </a:p>
        </p:txBody>
      </p:sp>
      <p:sp>
        <p:nvSpPr>
          <p:cNvPr name="TextBox 17" id="17"/>
          <p:cNvSpPr txBox="true"/>
          <p:nvPr/>
        </p:nvSpPr>
        <p:spPr>
          <a:xfrm rot="0">
            <a:off x="9949966" y="5235057"/>
            <a:ext cx="6224754" cy="878713"/>
          </a:xfrm>
          <a:prstGeom prst="rect">
            <a:avLst/>
          </a:prstGeom>
        </p:spPr>
        <p:txBody>
          <a:bodyPr anchor="t" rtlCol="false" tIns="0" lIns="0" bIns="0" rIns="0">
            <a:spAutoFit/>
          </a:bodyPr>
          <a:lstStyle/>
          <a:p>
            <a:pPr algn="l">
              <a:lnSpc>
                <a:spcPts val="3296"/>
              </a:lnSpc>
              <a:spcBef>
                <a:spcPct val="0"/>
              </a:spcBef>
            </a:pPr>
            <a:r>
              <a:rPr lang="en-US" b="true" sz="3200">
                <a:solidFill>
                  <a:srgbClr val="FFFFFF"/>
                </a:solidFill>
                <a:latin typeface="Bitter Bold"/>
                <a:ea typeface="Bitter Bold"/>
                <a:cs typeface="Bitter Bold"/>
                <a:sym typeface="Bitter Bold"/>
              </a:rPr>
              <a:t>U</a:t>
            </a:r>
            <a:r>
              <a:rPr lang="en-US" b="true" sz="3200">
                <a:solidFill>
                  <a:srgbClr val="FFFFFF"/>
                </a:solidFill>
                <a:latin typeface="Bitter Bold"/>
                <a:ea typeface="Bitter Bold"/>
                <a:cs typeface="Bitter Bold"/>
                <a:sym typeface="Bitter Bold"/>
              </a:rPr>
              <a:t>n processus de test en continu des versions.</a:t>
            </a:r>
          </a:p>
        </p:txBody>
      </p:sp>
      <p:sp>
        <p:nvSpPr>
          <p:cNvPr name="TextBox 18" id="18"/>
          <p:cNvSpPr txBox="true"/>
          <p:nvPr/>
        </p:nvSpPr>
        <p:spPr>
          <a:xfrm rot="0">
            <a:off x="3208800" y="8197598"/>
            <a:ext cx="6224754" cy="878713"/>
          </a:xfrm>
          <a:prstGeom prst="rect">
            <a:avLst/>
          </a:prstGeom>
        </p:spPr>
        <p:txBody>
          <a:bodyPr anchor="t" rtlCol="false" tIns="0" lIns="0" bIns="0" rIns="0">
            <a:spAutoFit/>
          </a:bodyPr>
          <a:lstStyle/>
          <a:p>
            <a:pPr algn="l">
              <a:lnSpc>
                <a:spcPts val="3296"/>
              </a:lnSpc>
              <a:spcBef>
                <a:spcPct val="0"/>
              </a:spcBef>
            </a:pPr>
            <a:r>
              <a:rPr lang="en-US" b="true" sz="3200">
                <a:solidFill>
                  <a:srgbClr val="FFFFFF"/>
                </a:solidFill>
                <a:latin typeface="Bitter Bold"/>
                <a:ea typeface="Bitter Bold"/>
                <a:cs typeface="Bitter Bold"/>
                <a:sym typeface="Bitter Bold"/>
              </a:rPr>
              <a:t>Optimisation du reporting et des dashboards</a:t>
            </a:r>
          </a:p>
        </p:txBody>
      </p:sp>
      <p:sp>
        <p:nvSpPr>
          <p:cNvPr name="TextBox 19" id="19"/>
          <p:cNvSpPr txBox="true"/>
          <p:nvPr/>
        </p:nvSpPr>
        <p:spPr>
          <a:xfrm rot="0">
            <a:off x="11663499" y="8842756"/>
            <a:ext cx="6224754" cy="450088"/>
          </a:xfrm>
          <a:prstGeom prst="rect">
            <a:avLst/>
          </a:prstGeom>
        </p:spPr>
        <p:txBody>
          <a:bodyPr anchor="t" rtlCol="false" tIns="0" lIns="0" bIns="0" rIns="0">
            <a:spAutoFit/>
          </a:bodyPr>
          <a:lstStyle/>
          <a:p>
            <a:pPr algn="l">
              <a:lnSpc>
                <a:spcPts val="3296"/>
              </a:lnSpc>
              <a:spcBef>
                <a:spcPct val="0"/>
              </a:spcBef>
            </a:pPr>
            <a:r>
              <a:rPr lang="en-US" b="true" sz="3200">
                <a:solidFill>
                  <a:srgbClr val="FFFFFF"/>
                </a:solidFill>
                <a:latin typeface="Bitter Bold"/>
                <a:ea typeface="Bitter Bold"/>
                <a:cs typeface="Bitter Bold"/>
                <a:sym typeface="Bitter Bold"/>
              </a:rPr>
              <a:t>Monitorer les métriques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53999" y="3694647"/>
            <a:ext cx="8395239" cy="5887162"/>
          </a:xfrm>
          <a:custGeom>
            <a:avLst/>
            <a:gdLst/>
            <a:ahLst/>
            <a:cxnLst/>
            <a:rect r="r" b="b" t="t" l="l"/>
            <a:pathLst>
              <a:path h="5887162" w="8395239">
                <a:moveTo>
                  <a:pt x="0" y="0"/>
                </a:moveTo>
                <a:lnTo>
                  <a:pt x="8395239" y="0"/>
                </a:lnTo>
                <a:lnTo>
                  <a:pt x="8395239" y="5887161"/>
                </a:lnTo>
                <a:lnTo>
                  <a:pt x="0" y="5887161"/>
                </a:lnTo>
                <a:lnTo>
                  <a:pt x="0" y="0"/>
                </a:lnTo>
                <a:close/>
              </a:path>
            </a:pathLst>
          </a:custGeom>
          <a:blipFill>
            <a:blip r:embed="rId7"/>
            <a:stretch>
              <a:fillRect l="0" t="0" r="0" b="0"/>
            </a:stretch>
          </a:blipFill>
        </p:spPr>
      </p:sp>
      <p:sp>
        <p:nvSpPr>
          <p:cNvPr name="TextBox 7" id="7"/>
          <p:cNvSpPr txBox="true"/>
          <p:nvPr/>
        </p:nvSpPr>
        <p:spPr>
          <a:xfrm rot="0">
            <a:off x="1453999" y="795185"/>
            <a:ext cx="14411348" cy="204139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Comprendre la culture DevOps et le cloud privé hospitalier</a:t>
            </a:r>
          </a:p>
        </p:txBody>
      </p:sp>
      <p:sp>
        <p:nvSpPr>
          <p:cNvPr name="TextBox 8" id="8"/>
          <p:cNvSpPr txBox="true"/>
          <p:nvPr/>
        </p:nvSpPr>
        <p:spPr>
          <a:xfrm rot="0">
            <a:off x="1453999" y="2759402"/>
            <a:ext cx="7901406" cy="450851"/>
          </a:xfrm>
          <a:prstGeom prst="rect">
            <a:avLst/>
          </a:prstGeom>
        </p:spPr>
        <p:txBody>
          <a:bodyPr anchor="t" rtlCol="false" tIns="0" lIns="0" bIns="0" rIns="0">
            <a:spAutoFit/>
          </a:bodyPr>
          <a:lstStyle/>
          <a:p>
            <a:pPr algn="l" marL="0" indent="0" lvl="0">
              <a:lnSpc>
                <a:spcPts val="3724"/>
              </a:lnSpc>
            </a:pPr>
            <a:r>
              <a:rPr lang="en-US" sz="2499" spc="149">
                <a:solidFill>
                  <a:srgbClr val="FFFFFF"/>
                </a:solidFill>
                <a:latin typeface="DM Sans"/>
                <a:ea typeface="DM Sans"/>
                <a:cs typeface="DM Sans"/>
                <a:sym typeface="DM Sans"/>
              </a:rPr>
              <a:t>Le cycle de vie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181886" y="762866"/>
            <a:ext cx="12376670" cy="304152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Standardisation et optimisation des pipelines CI/CD</a:t>
            </a:r>
          </a:p>
        </p:txBody>
      </p:sp>
      <p:sp>
        <p:nvSpPr>
          <p:cNvPr name="TextBox 4" id="4"/>
          <p:cNvSpPr txBox="true"/>
          <p:nvPr/>
        </p:nvSpPr>
        <p:spPr>
          <a:xfrm rot="0">
            <a:off x="1242594" y="7317622"/>
            <a:ext cx="7901406" cy="1768983"/>
          </a:xfrm>
          <a:prstGeom prst="rect">
            <a:avLst/>
          </a:prstGeom>
        </p:spPr>
        <p:txBody>
          <a:bodyPr anchor="t" rtlCol="false" tIns="0" lIns="0" bIns="0" rIns="0">
            <a:spAutoFit/>
          </a:bodyPr>
          <a:lstStyle/>
          <a:p>
            <a:pPr algn="l" marL="0" indent="0" lvl="0">
              <a:lnSpc>
                <a:spcPts val="3576"/>
              </a:lnSpc>
            </a:pPr>
            <a:r>
              <a:rPr lang="en-US" b="true" sz="2400" spc="144">
                <a:solidFill>
                  <a:srgbClr val="FFFFFF"/>
                </a:solidFill>
                <a:latin typeface="DM Sans Bold"/>
                <a:ea typeface="DM Sans Bold"/>
                <a:cs typeface="DM Sans Bold"/>
                <a:sym typeface="DM Sans Bold"/>
              </a:rPr>
              <a:t>P</a:t>
            </a:r>
            <a:r>
              <a:rPr lang="en-US" b="true" sz="2400" spc="144" u="none">
                <a:solidFill>
                  <a:srgbClr val="FFFFFF"/>
                </a:solidFill>
                <a:latin typeface="DM Sans Bold"/>
                <a:ea typeface="DM Sans Bold"/>
                <a:cs typeface="DM Sans Bold"/>
                <a:sym typeface="DM Sans Bold"/>
              </a:rPr>
              <a:t>lusieurs pipelines Jenkins</a:t>
            </a:r>
          </a:p>
          <a:p>
            <a:pPr algn="l" marL="518160" indent="-259080" lvl="1">
              <a:lnSpc>
                <a:spcPts val="3576"/>
              </a:lnSpc>
              <a:buFont typeface="Arial"/>
              <a:buChar char="•"/>
            </a:pPr>
            <a:r>
              <a:rPr lang="en-US" b="true" sz="2400" spc="144" u="none">
                <a:solidFill>
                  <a:srgbClr val="FFFFFF"/>
                </a:solidFill>
                <a:latin typeface="DM Sans Bold"/>
                <a:ea typeface="DM Sans Bold"/>
                <a:cs typeface="DM Sans Bold"/>
                <a:sym typeface="DM Sans Bold"/>
              </a:rPr>
              <a:t>Pipelines de déploiement</a:t>
            </a:r>
          </a:p>
          <a:p>
            <a:pPr algn="l" marL="518160" indent="-259080" lvl="1">
              <a:lnSpc>
                <a:spcPts val="3576"/>
              </a:lnSpc>
              <a:buFont typeface="Arial"/>
              <a:buChar char="•"/>
            </a:pPr>
            <a:r>
              <a:rPr lang="en-US" b="true" sz="2400" spc="144" u="none">
                <a:solidFill>
                  <a:srgbClr val="FFFFFF"/>
                </a:solidFill>
                <a:latin typeface="DM Sans Bold"/>
                <a:ea typeface="DM Sans Bold"/>
                <a:cs typeface="DM Sans Bold"/>
                <a:sym typeface="DM Sans Bold"/>
              </a:rPr>
              <a:t>Pipelines d’exécutions de tests</a:t>
            </a:r>
          </a:p>
          <a:p>
            <a:pPr algn="l" marL="518160" indent="-259080" lvl="1">
              <a:lnSpc>
                <a:spcPts val="3576"/>
              </a:lnSpc>
              <a:buFont typeface="Arial"/>
              <a:buChar char="•"/>
            </a:pPr>
            <a:r>
              <a:rPr lang="en-US" b="true" sz="2400" spc="144" u="none">
                <a:solidFill>
                  <a:srgbClr val="FFFFFF"/>
                </a:solidFill>
                <a:latin typeface="DM Sans Bold"/>
                <a:ea typeface="DM Sans Bold"/>
                <a:cs typeface="DM Sans Bold"/>
                <a:sym typeface="DM Sans Bold"/>
              </a:rPr>
              <a:t>Pipelines de génération d’ISO</a:t>
            </a:r>
          </a:p>
        </p:txBody>
      </p:sp>
      <p:pic>
        <p:nvPicPr>
          <p:cNvPr name="Picture 5" id="5"/>
          <p:cNvPicPr>
            <a:picLocks noChangeAspect="true"/>
          </p:cNvPicPr>
          <p:nvPr/>
        </p:nvPicPr>
        <p:blipFill>
          <a:blip r:embed="rId3"/>
          <a:stretch>
            <a:fillRect/>
          </a:stretch>
        </p:blipFill>
        <p:spPr>
          <a:xfrm rot="0">
            <a:off x="10048488" y="1895265"/>
            <a:ext cx="8399863" cy="8517755"/>
          </a:xfrm>
          <a:prstGeom prst="rect">
            <a:avLst/>
          </a:prstGeom>
        </p:spPr>
      </p:pic>
      <p:sp>
        <p:nvSpPr>
          <p:cNvPr name="TextBox 6" id="6"/>
          <p:cNvSpPr txBox="true"/>
          <p:nvPr/>
        </p:nvSpPr>
        <p:spPr>
          <a:xfrm rot="0">
            <a:off x="1242594" y="4629611"/>
            <a:ext cx="8622506" cy="1735963"/>
          </a:xfrm>
          <a:prstGeom prst="rect">
            <a:avLst/>
          </a:prstGeom>
        </p:spPr>
        <p:txBody>
          <a:bodyPr anchor="t" rtlCol="false" tIns="0" lIns="0" bIns="0" rIns="0">
            <a:spAutoFit/>
          </a:bodyPr>
          <a:lstStyle/>
          <a:p>
            <a:pPr algn="l">
              <a:lnSpc>
                <a:spcPts val="3296"/>
              </a:lnSpc>
              <a:spcBef>
                <a:spcPct val="0"/>
              </a:spcBef>
            </a:pPr>
            <a:r>
              <a:rPr lang="en-US" b="true" sz="3200">
                <a:solidFill>
                  <a:srgbClr val="FFFFFF"/>
                </a:solidFill>
                <a:latin typeface="Bitter Bold"/>
                <a:ea typeface="Bitter Bold"/>
                <a:cs typeface="Bitter Bold"/>
                <a:sym typeface="Bitter Bold"/>
              </a:rPr>
              <a:t>Plusieurs environnements de déploiement</a:t>
            </a:r>
          </a:p>
          <a:p>
            <a:pPr algn="l" marL="690881" indent="-345440" lvl="1">
              <a:lnSpc>
                <a:spcPts val="3296"/>
              </a:lnSpc>
              <a:buFont typeface="Arial"/>
              <a:buChar char="•"/>
            </a:pPr>
            <a:r>
              <a:rPr lang="en-US" b="true" sz="3200">
                <a:solidFill>
                  <a:srgbClr val="FFFFFF"/>
                </a:solidFill>
                <a:latin typeface="Bitter Bold"/>
                <a:ea typeface="Bitter Bold"/>
                <a:cs typeface="Bitter Bold"/>
                <a:sym typeface="Bitter Bold"/>
              </a:rPr>
              <a:t>Staging</a:t>
            </a:r>
          </a:p>
          <a:p>
            <a:pPr algn="l" marL="690881" indent="-345440" lvl="1">
              <a:lnSpc>
                <a:spcPts val="3296"/>
              </a:lnSpc>
              <a:buFont typeface="Arial"/>
              <a:buChar char="•"/>
            </a:pPr>
            <a:r>
              <a:rPr lang="en-US" b="true" sz="3200">
                <a:solidFill>
                  <a:srgbClr val="FFFFFF"/>
                </a:solidFill>
                <a:latin typeface="Bitter Bold"/>
                <a:ea typeface="Bitter Bold"/>
                <a:cs typeface="Bitter Bold"/>
                <a:sym typeface="Bitter Bold"/>
              </a:rPr>
              <a:t>Développement</a:t>
            </a:r>
          </a:p>
          <a:p>
            <a:pPr algn="l" marL="690881" indent="-345440" lvl="1">
              <a:lnSpc>
                <a:spcPts val="3296"/>
              </a:lnSpc>
              <a:buFont typeface="Arial"/>
              <a:buChar char="•"/>
            </a:pPr>
            <a:r>
              <a:rPr lang="en-US" b="true" sz="3200">
                <a:solidFill>
                  <a:srgbClr val="FFFFFF"/>
                </a:solidFill>
                <a:latin typeface="Bitter Bold"/>
                <a:ea typeface="Bitter Bold"/>
                <a:cs typeface="Bitter Bold"/>
                <a:sym typeface="Bitter Bold"/>
              </a:rPr>
              <a:t>Performance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65036" y="2488625"/>
            <a:ext cx="5271134" cy="5309750"/>
          </a:xfrm>
          <a:custGeom>
            <a:avLst/>
            <a:gdLst/>
            <a:ahLst/>
            <a:cxnLst/>
            <a:rect r="r" b="b" t="t" l="l"/>
            <a:pathLst>
              <a:path h="5309750" w="5271134">
                <a:moveTo>
                  <a:pt x="0" y="0"/>
                </a:moveTo>
                <a:lnTo>
                  <a:pt x="5271133" y="0"/>
                </a:lnTo>
                <a:lnTo>
                  <a:pt x="5271133"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2357442"/>
            <a:ext cx="6994148" cy="5126393"/>
          </a:xfrm>
          <a:custGeom>
            <a:avLst/>
            <a:gdLst/>
            <a:ahLst/>
            <a:cxnLst/>
            <a:rect r="r" b="b" t="t" l="l"/>
            <a:pathLst>
              <a:path h="5126393" w="6994148">
                <a:moveTo>
                  <a:pt x="0" y="0"/>
                </a:moveTo>
                <a:lnTo>
                  <a:pt x="6994148" y="0"/>
                </a:lnTo>
                <a:lnTo>
                  <a:pt x="6994148" y="5126392"/>
                </a:lnTo>
                <a:lnTo>
                  <a:pt x="0" y="5126392"/>
                </a:lnTo>
                <a:lnTo>
                  <a:pt x="0" y="0"/>
                </a:lnTo>
                <a:close/>
              </a:path>
            </a:pathLst>
          </a:custGeom>
          <a:blipFill>
            <a:blip r:embed="rId7"/>
            <a:stretch>
              <a:fillRect l="0" t="0" r="0" b="0"/>
            </a:stretch>
          </a:blipFill>
        </p:spPr>
      </p:sp>
      <p:sp>
        <p:nvSpPr>
          <p:cNvPr name="Freeform 7" id="7"/>
          <p:cNvSpPr/>
          <p:nvPr/>
        </p:nvSpPr>
        <p:spPr>
          <a:xfrm flipH="false" flipV="false" rot="0">
            <a:off x="13633106" y="5133946"/>
            <a:ext cx="3091698" cy="2905731"/>
          </a:xfrm>
          <a:custGeom>
            <a:avLst/>
            <a:gdLst/>
            <a:ahLst/>
            <a:cxnLst/>
            <a:rect r="r" b="b" t="t" l="l"/>
            <a:pathLst>
              <a:path h="2905731" w="3091698">
                <a:moveTo>
                  <a:pt x="0" y="0"/>
                </a:moveTo>
                <a:lnTo>
                  <a:pt x="3091698" y="0"/>
                </a:lnTo>
                <a:lnTo>
                  <a:pt x="3091698" y="2905731"/>
                </a:lnTo>
                <a:lnTo>
                  <a:pt x="0" y="2905731"/>
                </a:lnTo>
                <a:lnTo>
                  <a:pt x="0" y="0"/>
                </a:lnTo>
                <a:close/>
              </a:path>
            </a:pathLst>
          </a:custGeom>
          <a:blipFill>
            <a:blip r:embed="rId8"/>
            <a:stretch>
              <a:fillRect l="0" t="0" r="0" b="0"/>
            </a:stretch>
          </a:blipFill>
        </p:spPr>
      </p:sp>
      <p:sp>
        <p:nvSpPr>
          <p:cNvPr name="Freeform 8" id="8"/>
          <p:cNvSpPr/>
          <p:nvPr/>
        </p:nvSpPr>
        <p:spPr>
          <a:xfrm flipH="false" flipV="false" rot="0">
            <a:off x="8972588" y="5323938"/>
            <a:ext cx="3042845" cy="2715739"/>
          </a:xfrm>
          <a:custGeom>
            <a:avLst/>
            <a:gdLst/>
            <a:ahLst/>
            <a:cxnLst/>
            <a:rect r="r" b="b" t="t" l="l"/>
            <a:pathLst>
              <a:path h="2715739" w="3042845">
                <a:moveTo>
                  <a:pt x="0" y="0"/>
                </a:moveTo>
                <a:lnTo>
                  <a:pt x="3042845" y="0"/>
                </a:lnTo>
                <a:lnTo>
                  <a:pt x="3042845" y="2715739"/>
                </a:lnTo>
                <a:lnTo>
                  <a:pt x="0" y="2715739"/>
                </a:lnTo>
                <a:lnTo>
                  <a:pt x="0" y="0"/>
                </a:lnTo>
                <a:close/>
              </a:path>
            </a:pathLst>
          </a:custGeom>
          <a:blipFill>
            <a:blip r:embed="rId9"/>
            <a:stretch>
              <a:fillRect l="0" t="0" r="0" b="0"/>
            </a:stretch>
          </a:blipFill>
        </p:spPr>
      </p:sp>
      <p:sp>
        <p:nvSpPr>
          <p:cNvPr name="TextBox 9" id="9"/>
          <p:cNvSpPr txBox="true"/>
          <p:nvPr/>
        </p:nvSpPr>
        <p:spPr>
          <a:xfrm rot="0">
            <a:off x="8424873" y="1393893"/>
            <a:ext cx="8834427" cy="204139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Optimiser les pipelines CI - CD</a:t>
            </a:r>
          </a:p>
        </p:txBody>
      </p:sp>
      <p:sp>
        <p:nvSpPr>
          <p:cNvPr name="TextBox 10" id="10"/>
          <p:cNvSpPr txBox="true"/>
          <p:nvPr/>
        </p:nvSpPr>
        <p:spPr>
          <a:xfrm rot="0">
            <a:off x="8424873" y="3746862"/>
            <a:ext cx="8834427" cy="623190"/>
          </a:xfrm>
          <a:prstGeom prst="rect">
            <a:avLst/>
          </a:prstGeom>
        </p:spPr>
        <p:txBody>
          <a:bodyPr anchor="t" rtlCol="false" tIns="0" lIns="0" bIns="0" rIns="0">
            <a:spAutoFit/>
          </a:bodyPr>
          <a:lstStyle/>
          <a:p>
            <a:pPr algn="l" marL="0" indent="0" lvl="0">
              <a:lnSpc>
                <a:spcPts val="4738"/>
              </a:lnSpc>
            </a:pPr>
            <a:r>
              <a:rPr lang="en-US" sz="4600">
                <a:solidFill>
                  <a:srgbClr val="FFFFFF"/>
                </a:solidFill>
                <a:latin typeface="Bitter"/>
                <a:ea typeface="Bitter"/>
                <a:cs typeface="Bitter"/>
                <a:sym typeface="Bitter"/>
              </a:rPr>
              <a:t>Jenkins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28700" y="2435166"/>
            <a:ext cx="5271134" cy="5309750"/>
          </a:xfrm>
          <a:custGeom>
            <a:avLst/>
            <a:gdLst/>
            <a:ahLst/>
            <a:cxnLst/>
            <a:rect r="r" b="b" t="t" l="l"/>
            <a:pathLst>
              <a:path h="5309750" w="5271134">
                <a:moveTo>
                  <a:pt x="0" y="0"/>
                </a:moveTo>
                <a:lnTo>
                  <a:pt x="5271134" y="0"/>
                </a:lnTo>
                <a:lnTo>
                  <a:pt x="5271134"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983535" y="4861714"/>
            <a:ext cx="6127577" cy="3177963"/>
          </a:xfrm>
          <a:custGeom>
            <a:avLst/>
            <a:gdLst/>
            <a:ahLst/>
            <a:cxnLst/>
            <a:rect r="r" b="b" t="t" l="l"/>
            <a:pathLst>
              <a:path h="3177963" w="6127577">
                <a:moveTo>
                  <a:pt x="0" y="0"/>
                </a:moveTo>
                <a:lnTo>
                  <a:pt x="6127577" y="0"/>
                </a:lnTo>
                <a:lnTo>
                  <a:pt x="6127577" y="3177963"/>
                </a:lnTo>
                <a:lnTo>
                  <a:pt x="0" y="3177963"/>
                </a:lnTo>
                <a:lnTo>
                  <a:pt x="0" y="0"/>
                </a:lnTo>
                <a:close/>
              </a:path>
            </a:pathLst>
          </a:custGeom>
          <a:blipFill>
            <a:blip r:embed="rId7"/>
            <a:stretch>
              <a:fillRect l="-4330" t="0" r="-4618" b="0"/>
            </a:stretch>
          </a:blipFill>
        </p:spPr>
      </p:sp>
      <p:sp>
        <p:nvSpPr>
          <p:cNvPr name="Freeform 7" id="7"/>
          <p:cNvSpPr/>
          <p:nvPr/>
        </p:nvSpPr>
        <p:spPr>
          <a:xfrm flipH="false" flipV="false" rot="0">
            <a:off x="7131881" y="4861714"/>
            <a:ext cx="4258096" cy="3177963"/>
          </a:xfrm>
          <a:custGeom>
            <a:avLst/>
            <a:gdLst/>
            <a:ahLst/>
            <a:cxnLst/>
            <a:rect r="r" b="b" t="t" l="l"/>
            <a:pathLst>
              <a:path h="3177963" w="4258096">
                <a:moveTo>
                  <a:pt x="0" y="0"/>
                </a:moveTo>
                <a:lnTo>
                  <a:pt x="4258096" y="0"/>
                </a:lnTo>
                <a:lnTo>
                  <a:pt x="4258096" y="3177963"/>
                </a:lnTo>
                <a:lnTo>
                  <a:pt x="0" y="3177963"/>
                </a:lnTo>
                <a:lnTo>
                  <a:pt x="0" y="0"/>
                </a:lnTo>
                <a:close/>
              </a:path>
            </a:pathLst>
          </a:custGeom>
          <a:blipFill>
            <a:blip r:embed="rId8"/>
            <a:stretch>
              <a:fillRect l="0" t="0" r="0" b="0"/>
            </a:stretch>
          </a:blipFill>
        </p:spPr>
      </p:sp>
      <p:sp>
        <p:nvSpPr>
          <p:cNvPr name="TextBox 8" id="8"/>
          <p:cNvSpPr txBox="true"/>
          <p:nvPr/>
        </p:nvSpPr>
        <p:spPr>
          <a:xfrm rot="0">
            <a:off x="8424873" y="1393893"/>
            <a:ext cx="8834427" cy="104127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Pipeline Nightly</a:t>
            </a:r>
          </a:p>
        </p:txBody>
      </p:sp>
      <p:sp>
        <p:nvSpPr>
          <p:cNvPr name="TextBox 9" id="9"/>
          <p:cNvSpPr txBox="true"/>
          <p:nvPr/>
        </p:nvSpPr>
        <p:spPr>
          <a:xfrm rot="0">
            <a:off x="8424873" y="3746862"/>
            <a:ext cx="8834427" cy="623190"/>
          </a:xfrm>
          <a:prstGeom prst="rect">
            <a:avLst/>
          </a:prstGeom>
        </p:spPr>
        <p:txBody>
          <a:bodyPr anchor="t" rtlCol="false" tIns="0" lIns="0" bIns="0" rIns="0">
            <a:spAutoFit/>
          </a:bodyPr>
          <a:lstStyle/>
          <a:p>
            <a:pPr algn="l" marL="0" indent="0" lvl="0">
              <a:lnSpc>
                <a:spcPts val="4738"/>
              </a:lnSpc>
            </a:pPr>
            <a:r>
              <a:rPr lang="en-US" sz="4600">
                <a:solidFill>
                  <a:srgbClr val="FFFFFF"/>
                </a:solidFill>
                <a:latin typeface="Bitter"/>
                <a:ea typeface="Bitter"/>
                <a:cs typeface="Bitter"/>
                <a:sym typeface="Bitter"/>
              </a:rPr>
              <a:t>Jenkins</a:t>
            </a:r>
          </a:p>
        </p:txBody>
      </p:sp>
      <p:sp>
        <p:nvSpPr>
          <p:cNvPr name="TextBox 10" id="10"/>
          <p:cNvSpPr txBox="true"/>
          <p:nvPr/>
        </p:nvSpPr>
        <p:spPr>
          <a:xfrm rot="0">
            <a:off x="13599468" y="3708762"/>
            <a:ext cx="3659832" cy="337566"/>
          </a:xfrm>
          <a:prstGeom prst="rect">
            <a:avLst/>
          </a:prstGeom>
        </p:spPr>
        <p:txBody>
          <a:bodyPr anchor="t" rtlCol="false" tIns="0" lIns="0" bIns="0" rIns="0">
            <a:spAutoFit/>
          </a:bodyPr>
          <a:lstStyle/>
          <a:p>
            <a:pPr algn="ctr">
              <a:lnSpc>
                <a:spcPts val="2472"/>
              </a:lnSpc>
              <a:spcBef>
                <a:spcPct val="0"/>
              </a:spcBef>
            </a:pPr>
            <a:r>
              <a:rPr lang="en-US" b="true" sz="2400">
                <a:solidFill>
                  <a:srgbClr val="FFFFFF"/>
                </a:solidFill>
                <a:latin typeface="Bitter Bold"/>
                <a:ea typeface="Bitter Bold"/>
                <a:cs typeface="Bitter Bold"/>
                <a:sym typeface="Bitter Bold"/>
              </a:rPr>
              <a:t>Diagramme d’exécution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247489" y="2817255"/>
            <a:ext cx="5271134" cy="5309750"/>
          </a:xfrm>
          <a:custGeom>
            <a:avLst/>
            <a:gdLst/>
            <a:ahLst/>
            <a:cxnLst/>
            <a:rect r="r" b="b" t="t" l="l"/>
            <a:pathLst>
              <a:path h="5309750" w="5271134">
                <a:moveTo>
                  <a:pt x="0" y="0"/>
                </a:moveTo>
                <a:lnTo>
                  <a:pt x="5271134" y="0"/>
                </a:lnTo>
                <a:lnTo>
                  <a:pt x="5271134"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38183" y="2772614"/>
            <a:ext cx="9652688" cy="5683020"/>
          </a:xfrm>
          <a:custGeom>
            <a:avLst/>
            <a:gdLst/>
            <a:ahLst/>
            <a:cxnLst/>
            <a:rect r="r" b="b" t="t" l="l"/>
            <a:pathLst>
              <a:path h="5683020" w="9652688">
                <a:moveTo>
                  <a:pt x="0" y="0"/>
                </a:moveTo>
                <a:lnTo>
                  <a:pt x="9652688" y="0"/>
                </a:lnTo>
                <a:lnTo>
                  <a:pt x="9652688" y="5683020"/>
                </a:lnTo>
                <a:lnTo>
                  <a:pt x="0" y="5683020"/>
                </a:lnTo>
                <a:lnTo>
                  <a:pt x="0" y="0"/>
                </a:lnTo>
                <a:close/>
              </a:path>
            </a:pathLst>
          </a:custGeom>
          <a:blipFill>
            <a:blip r:embed="rId7"/>
            <a:stretch>
              <a:fillRect l="0" t="0" r="0" b="0"/>
            </a:stretch>
          </a:blipFill>
        </p:spPr>
      </p:sp>
      <p:sp>
        <p:nvSpPr>
          <p:cNvPr name="TextBox 7" id="7"/>
          <p:cNvSpPr txBox="true"/>
          <p:nvPr/>
        </p:nvSpPr>
        <p:spPr>
          <a:xfrm rot="0">
            <a:off x="1631248" y="1123950"/>
            <a:ext cx="15037147" cy="928751"/>
          </a:xfrm>
          <a:prstGeom prst="rect">
            <a:avLst/>
          </a:prstGeom>
        </p:spPr>
        <p:txBody>
          <a:bodyPr anchor="t" rtlCol="false" tIns="0" lIns="0" bIns="0" rIns="0">
            <a:spAutoFit/>
          </a:bodyPr>
          <a:lstStyle/>
          <a:p>
            <a:pPr algn="l" marL="0" indent="0" lvl="0">
              <a:lnSpc>
                <a:spcPts val="6591"/>
              </a:lnSpc>
            </a:pPr>
            <a:r>
              <a:rPr lang="en-US" b="true" sz="6399">
                <a:solidFill>
                  <a:srgbClr val="FFFFFF"/>
                </a:solidFill>
                <a:latin typeface="Bitter Bold"/>
                <a:ea typeface="Bitter Bold"/>
                <a:cs typeface="Bitter Bold"/>
                <a:sym typeface="Bitter Bold"/>
              </a:rPr>
              <a:t>Améliorer les étapes de deploiement </a:t>
            </a:r>
          </a:p>
        </p:txBody>
      </p:sp>
      <p:sp>
        <p:nvSpPr>
          <p:cNvPr name="TextBox 8" id="8"/>
          <p:cNvSpPr txBox="true"/>
          <p:nvPr/>
        </p:nvSpPr>
        <p:spPr>
          <a:xfrm rot="0">
            <a:off x="6903760" y="3466954"/>
            <a:ext cx="7876729" cy="4376166"/>
          </a:xfrm>
          <a:prstGeom prst="rect">
            <a:avLst/>
          </a:prstGeom>
        </p:spPr>
        <p:txBody>
          <a:bodyPr anchor="t" rtlCol="false" tIns="0" lIns="0" bIns="0" rIns="0">
            <a:spAutoFit/>
          </a:bodyPr>
          <a:lstStyle/>
          <a:p>
            <a:pPr algn="ctr">
              <a:lnSpc>
                <a:spcPts val="2472"/>
              </a:lnSpc>
              <a:spcBef>
                <a:spcPct val="0"/>
              </a:spcBef>
            </a:pPr>
            <a:r>
              <a:rPr lang="en-US" b="true" sz="2400">
                <a:solidFill>
                  <a:srgbClr val="FFFFFF"/>
                </a:solidFill>
                <a:latin typeface="Bitter Bold"/>
                <a:ea typeface="Bitter Bold"/>
                <a:cs typeface="Bitter Bold"/>
                <a:sym typeface="Bitter Bold"/>
              </a:rPr>
              <a:t>Améliorer  l’éxécution de la pipeline de test  de 60%</a:t>
            </a:r>
          </a:p>
          <a:p>
            <a:pPr algn="ctr">
              <a:lnSpc>
                <a:spcPts val="2472"/>
              </a:lnSpc>
              <a:spcBef>
                <a:spcPct val="0"/>
              </a:spcBef>
            </a:pPr>
          </a:p>
          <a:p>
            <a:pPr algn="ctr">
              <a:lnSpc>
                <a:spcPts val="2472"/>
              </a:lnSpc>
              <a:spcBef>
                <a:spcPct val="0"/>
              </a:spcBef>
            </a:pPr>
          </a:p>
          <a:p>
            <a:pPr algn="ctr">
              <a:lnSpc>
                <a:spcPts val="2472"/>
              </a:lnSpc>
              <a:spcBef>
                <a:spcPct val="0"/>
              </a:spcBef>
            </a:pPr>
          </a:p>
          <a:p>
            <a:pPr algn="ctr">
              <a:lnSpc>
                <a:spcPts val="2472"/>
              </a:lnSpc>
              <a:spcBef>
                <a:spcPct val="0"/>
              </a:spcBef>
            </a:pPr>
            <a:r>
              <a:rPr lang="en-US" b="true" sz="2400">
                <a:solidFill>
                  <a:srgbClr val="FFFFFF"/>
                </a:solidFill>
                <a:latin typeface="Bitter Bold"/>
                <a:ea typeface="Bitter Bold"/>
                <a:cs typeface="Bitter Bold"/>
                <a:sym typeface="Bitter Bold"/>
              </a:rPr>
              <a:t>Création des releases automatisées sur les </a:t>
            </a:r>
          </a:p>
          <a:p>
            <a:pPr algn="ctr">
              <a:lnSpc>
                <a:spcPts val="2472"/>
              </a:lnSpc>
              <a:spcBef>
                <a:spcPct val="0"/>
              </a:spcBef>
            </a:pPr>
            <a:r>
              <a:rPr lang="en-US" b="true" sz="2400">
                <a:solidFill>
                  <a:srgbClr val="FFFFFF"/>
                </a:solidFill>
                <a:latin typeface="Bitter Bold"/>
                <a:ea typeface="Bitter Bold"/>
                <a:cs typeface="Bitter Bold"/>
                <a:sym typeface="Bitter Bold"/>
              </a:rPr>
              <a:t>versions via api GITLAB</a:t>
            </a:r>
          </a:p>
          <a:p>
            <a:pPr algn="ctr">
              <a:lnSpc>
                <a:spcPts val="2472"/>
              </a:lnSpc>
              <a:spcBef>
                <a:spcPct val="0"/>
              </a:spcBef>
            </a:pPr>
          </a:p>
          <a:p>
            <a:pPr algn="ctr">
              <a:lnSpc>
                <a:spcPts val="2472"/>
              </a:lnSpc>
              <a:spcBef>
                <a:spcPct val="0"/>
              </a:spcBef>
            </a:pPr>
          </a:p>
          <a:p>
            <a:pPr algn="ctr">
              <a:lnSpc>
                <a:spcPts val="2472"/>
              </a:lnSpc>
              <a:spcBef>
                <a:spcPct val="0"/>
              </a:spcBef>
            </a:pPr>
          </a:p>
          <a:p>
            <a:pPr algn="l">
              <a:lnSpc>
                <a:spcPts val="2472"/>
              </a:lnSpc>
              <a:spcBef>
                <a:spcPct val="0"/>
              </a:spcBef>
            </a:pPr>
            <a:r>
              <a:rPr lang="en-US" b="true" sz="2400">
                <a:solidFill>
                  <a:srgbClr val="FFFFFF"/>
                </a:solidFill>
                <a:latin typeface="Bitter Bold"/>
                <a:ea typeface="Bitter Bold"/>
                <a:cs typeface="Bitter Bold"/>
                <a:sym typeface="Bitter Bold"/>
              </a:rPr>
              <a:t>      </a:t>
            </a:r>
            <a:r>
              <a:rPr lang="en-US" b="true" sz="2400">
                <a:solidFill>
                  <a:srgbClr val="FFFFFF"/>
                </a:solidFill>
                <a:latin typeface="Bitter Bold"/>
                <a:ea typeface="Bitter Bold"/>
                <a:cs typeface="Bitter Bold"/>
                <a:sym typeface="Bitter Bold"/>
              </a:rPr>
              <a:t>diagnostiquer rapidement les problèmes en prod</a:t>
            </a:r>
          </a:p>
          <a:p>
            <a:pPr algn="ctr">
              <a:lnSpc>
                <a:spcPts val="2472"/>
              </a:lnSpc>
              <a:spcBef>
                <a:spcPct val="0"/>
              </a:spcBef>
            </a:pPr>
          </a:p>
          <a:p>
            <a:pPr algn="ctr">
              <a:lnSpc>
                <a:spcPts val="2472"/>
              </a:lnSpc>
              <a:spcBef>
                <a:spcPct val="0"/>
              </a:spcBef>
            </a:pPr>
          </a:p>
          <a:p>
            <a:pPr algn="ctr">
              <a:lnSpc>
                <a:spcPts val="2472"/>
              </a:lnSpc>
              <a:spcBef>
                <a:spcPct val="0"/>
              </a:spcBef>
            </a:pPr>
          </a:p>
          <a:p>
            <a:pPr algn="l">
              <a:lnSpc>
                <a:spcPts val="2472"/>
              </a:lnSpc>
              <a:spcBef>
                <a:spcPct val="0"/>
              </a:spcBef>
            </a:pPr>
            <a:r>
              <a:rPr lang="en-US" b="true" sz="2400">
                <a:solidFill>
                  <a:srgbClr val="FFFFFF"/>
                </a:solidFill>
                <a:latin typeface="Bitter Bold"/>
                <a:ea typeface="Bitter Bold"/>
                <a:cs typeface="Bitter Bold"/>
                <a:sym typeface="Bitter Bold"/>
              </a:rPr>
              <a:t>Optimisation du temps de build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493371" y="4198671"/>
            <a:ext cx="11301259" cy="3800048"/>
          </a:xfrm>
          <a:custGeom>
            <a:avLst/>
            <a:gdLst/>
            <a:ahLst/>
            <a:cxnLst/>
            <a:rect r="r" b="b" t="t" l="l"/>
            <a:pathLst>
              <a:path h="3800048" w="11301259">
                <a:moveTo>
                  <a:pt x="0" y="0"/>
                </a:moveTo>
                <a:lnTo>
                  <a:pt x="11301258" y="0"/>
                </a:lnTo>
                <a:lnTo>
                  <a:pt x="11301258" y="3800048"/>
                </a:lnTo>
                <a:lnTo>
                  <a:pt x="0" y="3800048"/>
                </a:lnTo>
                <a:lnTo>
                  <a:pt x="0" y="0"/>
                </a:lnTo>
                <a:close/>
              </a:path>
            </a:pathLst>
          </a:custGeom>
          <a:blipFill>
            <a:blip r:embed="rId5"/>
            <a:stretch>
              <a:fillRect l="0" t="0" r="0" b="0"/>
            </a:stretch>
          </a:blipFill>
        </p:spPr>
      </p:sp>
      <p:sp>
        <p:nvSpPr>
          <p:cNvPr name="TextBox 6" id="6"/>
          <p:cNvSpPr txBox="true"/>
          <p:nvPr/>
        </p:nvSpPr>
        <p:spPr>
          <a:xfrm rot="0">
            <a:off x="935385" y="2024115"/>
            <a:ext cx="16417230" cy="656082"/>
          </a:xfrm>
          <a:prstGeom prst="rect">
            <a:avLst/>
          </a:prstGeom>
        </p:spPr>
        <p:txBody>
          <a:bodyPr anchor="t" rtlCol="false" tIns="0" lIns="0" bIns="0" rIns="0">
            <a:spAutoFit/>
          </a:bodyPr>
          <a:lstStyle/>
          <a:p>
            <a:pPr algn="l">
              <a:lnSpc>
                <a:spcPts val="4944"/>
              </a:lnSpc>
              <a:spcBef>
                <a:spcPct val="0"/>
              </a:spcBef>
            </a:pPr>
            <a:r>
              <a:rPr lang="en-US" sz="4800">
                <a:solidFill>
                  <a:srgbClr val="FFFFFF"/>
                </a:solidFill>
                <a:latin typeface="Bitter"/>
                <a:ea typeface="Bitter"/>
                <a:cs typeface="Bitter"/>
                <a:sym typeface="Bitter"/>
              </a:rPr>
              <a:t>Optimisation des temps de préparation des tests en MET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192661" y="3635924"/>
            <a:ext cx="11301259" cy="5622376"/>
          </a:xfrm>
          <a:custGeom>
            <a:avLst/>
            <a:gdLst/>
            <a:ahLst/>
            <a:cxnLst/>
            <a:rect r="r" b="b" t="t" l="l"/>
            <a:pathLst>
              <a:path h="5622376" w="11301259">
                <a:moveTo>
                  <a:pt x="0" y="0"/>
                </a:moveTo>
                <a:lnTo>
                  <a:pt x="11301259" y="0"/>
                </a:lnTo>
                <a:lnTo>
                  <a:pt x="11301259" y="5622376"/>
                </a:lnTo>
                <a:lnTo>
                  <a:pt x="0" y="5622376"/>
                </a:lnTo>
                <a:lnTo>
                  <a:pt x="0" y="0"/>
                </a:lnTo>
                <a:close/>
              </a:path>
            </a:pathLst>
          </a:custGeom>
          <a:blipFill>
            <a:blip r:embed="rId5"/>
            <a:stretch>
              <a:fillRect l="0" t="0" r="0" b="0"/>
            </a:stretch>
          </a:blipFill>
        </p:spPr>
      </p:sp>
      <p:sp>
        <p:nvSpPr>
          <p:cNvPr name="TextBox 6" id="6"/>
          <p:cNvSpPr txBox="true"/>
          <p:nvPr/>
        </p:nvSpPr>
        <p:spPr>
          <a:xfrm rot="0">
            <a:off x="935385" y="2024115"/>
            <a:ext cx="16417230" cy="656082"/>
          </a:xfrm>
          <a:prstGeom prst="rect">
            <a:avLst/>
          </a:prstGeom>
        </p:spPr>
        <p:txBody>
          <a:bodyPr anchor="t" rtlCol="false" tIns="0" lIns="0" bIns="0" rIns="0">
            <a:spAutoFit/>
          </a:bodyPr>
          <a:lstStyle/>
          <a:p>
            <a:pPr algn="l">
              <a:lnSpc>
                <a:spcPts val="4944"/>
              </a:lnSpc>
              <a:spcBef>
                <a:spcPct val="0"/>
              </a:spcBef>
            </a:pPr>
            <a:r>
              <a:rPr lang="en-US" sz="4800">
                <a:solidFill>
                  <a:srgbClr val="FFFFFF"/>
                </a:solidFill>
                <a:latin typeface="Bitter"/>
                <a:ea typeface="Bitter"/>
                <a:cs typeface="Bitter"/>
                <a:sym typeface="Bitter"/>
              </a:rPr>
              <a:t>Optimisation des temps de préparation des tests en MET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65036" y="2488625"/>
            <a:ext cx="5271134" cy="5309750"/>
          </a:xfrm>
          <a:custGeom>
            <a:avLst/>
            <a:gdLst/>
            <a:ahLst/>
            <a:cxnLst/>
            <a:rect r="r" b="b" t="t" l="l"/>
            <a:pathLst>
              <a:path h="5309750" w="5271134">
                <a:moveTo>
                  <a:pt x="0" y="0"/>
                </a:moveTo>
                <a:lnTo>
                  <a:pt x="5271133" y="0"/>
                </a:lnTo>
                <a:lnTo>
                  <a:pt x="5271133"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2347699" y="2157458"/>
            <a:ext cx="4105808" cy="5972084"/>
          </a:xfrm>
          <a:custGeom>
            <a:avLst/>
            <a:gdLst/>
            <a:ahLst/>
            <a:cxnLst/>
            <a:rect r="r" b="b" t="t" l="l"/>
            <a:pathLst>
              <a:path h="5972084" w="4105808">
                <a:moveTo>
                  <a:pt x="0" y="0"/>
                </a:moveTo>
                <a:lnTo>
                  <a:pt x="4105808" y="0"/>
                </a:lnTo>
                <a:lnTo>
                  <a:pt x="4105808" y="5972084"/>
                </a:lnTo>
                <a:lnTo>
                  <a:pt x="0" y="597208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526415" y="7578667"/>
            <a:ext cx="2567663" cy="2195352"/>
          </a:xfrm>
          <a:custGeom>
            <a:avLst/>
            <a:gdLst/>
            <a:ahLst/>
            <a:cxnLst/>
            <a:rect r="r" b="b" t="t" l="l"/>
            <a:pathLst>
              <a:path h="2195352" w="2567663">
                <a:moveTo>
                  <a:pt x="0" y="0"/>
                </a:moveTo>
                <a:lnTo>
                  <a:pt x="2567663" y="0"/>
                </a:lnTo>
                <a:lnTo>
                  <a:pt x="2567663" y="2195353"/>
                </a:lnTo>
                <a:lnTo>
                  <a:pt x="0" y="2195353"/>
                </a:lnTo>
                <a:lnTo>
                  <a:pt x="0" y="0"/>
                </a:lnTo>
                <a:close/>
              </a:path>
            </a:pathLst>
          </a:custGeom>
          <a:blipFill>
            <a:blip r:embed="rId8"/>
            <a:stretch>
              <a:fillRect l="0" t="0" r="0" b="0"/>
            </a:stretch>
          </a:blipFill>
        </p:spPr>
      </p:sp>
      <p:sp>
        <p:nvSpPr>
          <p:cNvPr name="Freeform 8" id="8"/>
          <p:cNvSpPr/>
          <p:nvPr/>
        </p:nvSpPr>
        <p:spPr>
          <a:xfrm flipH="false" flipV="false" rot="0">
            <a:off x="11775397" y="7558744"/>
            <a:ext cx="4743617" cy="2371809"/>
          </a:xfrm>
          <a:custGeom>
            <a:avLst/>
            <a:gdLst/>
            <a:ahLst/>
            <a:cxnLst/>
            <a:rect r="r" b="b" t="t" l="l"/>
            <a:pathLst>
              <a:path h="2371809" w="4743617">
                <a:moveTo>
                  <a:pt x="0" y="0"/>
                </a:moveTo>
                <a:lnTo>
                  <a:pt x="4743618" y="0"/>
                </a:lnTo>
                <a:lnTo>
                  <a:pt x="4743618" y="2371808"/>
                </a:lnTo>
                <a:lnTo>
                  <a:pt x="0" y="2371808"/>
                </a:lnTo>
                <a:lnTo>
                  <a:pt x="0" y="0"/>
                </a:lnTo>
                <a:close/>
              </a:path>
            </a:pathLst>
          </a:custGeom>
          <a:blipFill>
            <a:blip r:embed="rId9"/>
            <a:stretch>
              <a:fillRect l="0" t="0" r="0" b="0"/>
            </a:stretch>
          </a:blipFill>
        </p:spPr>
      </p:sp>
      <p:sp>
        <p:nvSpPr>
          <p:cNvPr name="TextBox 9" id="9"/>
          <p:cNvSpPr txBox="true"/>
          <p:nvPr/>
        </p:nvSpPr>
        <p:spPr>
          <a:xfrm rot="0">
            <a:off x="8424873" y="1340827"/>
            <a:ext cx="8728295" cy="304152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Conteneurisation: principes et standards</a:t>
            </a:r>
          </a:p>
        </p:txBody>
      </p:sp>
      <p:sp>
        <p:nvSpPr>
          <p:cNvPr name="TextBox 10" id="10"/>
          <p:cNvSpPr txBox="true"/>
          <p:nvPr/>
        </p:nvSpPr>
        <p:spPr>
          <a:xfrm rot="0">
            <a:off x="8371806" y="5829369"/>
            <a:ext cx="8147208" cy="1749298"/>
          </a:xfrm>
          <a:prstGeom prst="rect">
            <a:avLst/>
          </a:prstGeom>
        </p:spPr>
        <p:txBody>
          <a:bodyPr anchor="t" rtlCol="false" tIns="0" lIns="0" bIns="0" rIns="0">
            <a:spAutoFit/>
          </a:bodyPr>
          <a:lstStyle/>
          <a:p>
            <a:pPr algn="l" marL="410209" indent="-205105" lvl="1">
              <a:lnSpc>
                <a:spcPts val="2830"/>
              </a:lnSpc>
              <a:buFont typeface="Arial"/>
              <a:buChar char="•"/>
            </a:pPr>
            <a:r>
              <a:rPr lang="en-US" b="true" sz="1899" spc="113">
                <a:solidFill>
                  <a:srgbClr val="FFFFFF"/>
                </a:solidFill>
                <a:latin typeface="DM Sans Bold"/>
                <a:ea typeface="DM Sans Bold"/>
                <a:cs typeface="DM Sans Bold"/>
                <a:sym typeface="DM Sans Bold"/>
              </a:rPr>
              <a:t>Standa</a:t>
            </a:r>
            <a:r>
              <a:rPr lang="en-US" b="true" sz="1899" spc="113" u="none">
                <a:solidFill>
                  <a:srgbClr val="FFFFFF"/>
                </a:solidFill>
                <a:latin typeface="DM Sans Bold"/>
                <a:ea typeface="DM Sans Bold"/>
                <a:cs typeface="DM Sans Bold"/>
                <a:sym typeface="DM Sans Bold"/>
              </a:rPr>
              <a:t>rds adoptés: Docker durci, tags conventionnels  registre central (Artifactory).</a:t>
            </a:r>
          </a:p>
          <a:p>
            <a:pPr algn="l" marL="410209" indent="-205105" lvl="1">
              <a:lnSpc>
                <a:spcPts val="2830"/>
              </a:lnSpc>
              <a:buFont typeface="Arial"/>
              <a:buChar char="•"/>
            </a:pPr>
            <a:r>
              <a:rPr lang="en-US" b="true" sz="1899" spc="113" u="none">
                <a:solidFill>
                  <a:srgbClr val="FFFFFF"/>
                </a:solidFill>
                <a:latin typeface="DM Sans Bold"/>
                <a:ea typeface="DM Sans Bold"/>
                <a:cs typeface="DM Sans Bold"/>
                <a:sym typeface="DM Sans Bold"/>
              </a:rPr>
              <a:t>Gouvernance: scans de sécurité systématiques, politiques de rétention et promotion contrôlée</a:t>
            </a:r>
          </a:p>
          <a:p>
            <a:pPr algn="l" marL="0" indent="0" lvl="0">
              <a:lnSpc>
                <a:spcPts val="2830"/>
              </a:lnSpc>
            </a:pPr>
          </a:p>
        </p:txBody>
      </p:sp>
      <p:sp>
        <p:nvSpPr>
          <p:cNvPr name="TextBox 11" id="11"/>
          <p:cNvSpPr txBox="true"/>
          <p:nvPr/>
        </p:nvSpPr>
        <p:spPr>
          <a:xfrm rot="0">
            <a:off x="8371806" y="4566663"/>
            <a:ext cx="8834427" cy="928116"/>
          </a:xfrm>
          <a:prstGeom prst="rect">
            <a:avLst/>
          </a:prstGeom>
        </p:spPr>
        <p:txBody>
          <a:bodyPr anchor="t" rtlCol="false" tIns="0" lIns="0" bIns="0" rIns="0">
            <a:spAutoFit/>
          </a:bodyPr>
          <a:lstStyle/>
          <a:p>
            <a:pPr algn="l">
              <a:lnSpc>
                <a:spcPts val="2472"/>
              </a:lnSpc>
            </a:pPr>
            <a:r>
              <a:rPr lang="en-US" sz="2400">
                <a:solidFill>
                  <a:srgbClr val="FFFFFF"/>
                </a:solidFill>
                <a:latin typeface="Bitter"/>
                <a:ea typeface="Bitter"/>
                <a:cs typeface="Bitter"/>
                <a:sym typeface="Bitter"/>
              </a:rPr>
              <a:t>Objectif: encapsuler appli + dépendances pour un comportement identique entre MET/Préprod/Prod.</a:t>
            </a:r>
          </a:p>
          <a:p>
            <a:pPr algn="l" marL="0" indent="0" lvl="0">
              <a:lnSpc>
                <a:spcPts val="247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334595" y="2093633"/>
            <a:ext cx="5157670" cy="6099734"/>
          </a:xfrm>
          <a:custGeom>
            <a:avLst/>
            <a:gdLst/>
            <a:ahLst/>
            <a:cxnLst/>
            <a:rect r="r" b="b" t="t" l="l"/>
            <a:pathLst>
              <a:path h="6099734" w="5157670">
                <a:moveTo>
                  <a:pt x="0" y="0"/>
                </a:moveTo>
                <a:lnTo>
                  <a:pt x="5157670" y="0"/>
                </a:lnTo>
                <a:lnTo>
                  <a:pt x="5157670" y="6099734"/>
                </a:lnTo>
                <a:lnTo>
                  <a:pt x="0" y="6099734"/>
                </a:lnTo>
                <a:lnTo>
                  <a:pt x="0" y="0"/>
                </a:lnTo>
                <a:close/>
              </a:path>
            </a:pathLst>
          </a:custGeom>
          <a:blipFill>
            <a:blip r:embed="rId3"/>
            <a:stretch>
              <a:fillRect l="0" t="0" r="0" b="0"/>
            </a:stretch>
          </a:blipFill>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488941" y="590409"/>
            <a:ext cx="8987564" cy="971832"/>
          </a:xfrm>
          <a:prstGeom prst="rect">
            <a:avLst/>
          </a:prstGeom>
        </p:spPr>
        <p:txBody>
          <a:bodyPr anchor="t" rtlCol="false" tIns="0" lIns="0" bIns="0" rIns="0">
            <a:spAutoFit/>
          </a:bodyPr>
          <a:lstStyle/>
          <a:p>
            <a:pPr algn="l" marL="0" indent="0" lvl="0">
              <a:lnSpc>
                <a:spcPts val="6829"/>
              </a:lnSpc>
            </a:pPr>
            <a:r>
              <a:rPr lang="en-US" b="true" sz="6630" spc="205">
                <a:solidFill>
                  <a:srgbClr val="E9DFFF"/>
                </a:solidFill>
                <a:latin typeface="Bitter Bold"/>
                <a:ea typeface="Bitter Bold"/>
                <a:cs typeface="Bitter Bold"/>
                <a:sym typeface="Bitter Bold"/>
              </a:rPr>
              <a:t>Sommaire</a:t>
            </a:r>
          </a:p>
        </p:txBody>
      </p:sp>
      <p:sp>
        <p:nvSpPr>
          <p:cNvPr name="TextBox 6" id="6"/>
          <p:cNvSpPr txBox="true"/>
          <p:nvPr/>
        </p:nvSpPr>
        <p:spPr>
          <a:xfrm rot="0">
            <a:off x="1028700" y="2217394"/>
            <a:ext cx="10206009" cy="5542915"/>
          </a:xfrm>
          <a:prstGeom prst="rect">
            <a:avLst/>
          </a:prstGeom>
        </p:spPr>
        <p:txBody>
          <a:bodyPr anchor="t" rtlCol="false" tIns="0" lIns="0" bIns="0" rIns="0">
            <a:spAutoFit/>
          </a:bodyPr>
          <a:lstStyle/>
          <a:p>
            <a:pPr algn="l" marL="863601" indent="-431801" lvl="1">
              <a:lnSpc>
                <a:spcPts val="5480"/>
              </a:lnSpc>
              <a:buAutoNum type="arabicPeriod" startAt="1"/>
            </a:pPr>
            <a:r>
              <a:rPr lang="en-US" sz="4000" spc="80">
                <a:solidFill>
                  <a:srgbClr val="FFFFFF"/>
                </a:solidFill>
                <a:latin typeface="Bitter"/>
                <a:ea typeface="Bitter"/>
                <a:cs typeface="Bitter"/>
                <a:sym typeface="Bitter"/>
              </a:rPr>
              <a:t>Contexte, enjeux et organisation GE HealthCare</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Sujet et cadres</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Problématique générale</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Problématiques sous‑jacentes</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Pistes de réponse à la problématique</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Limites et retour critique</a:t>
            </a:r>
          </a:p>
          <a:p>
            <a:pPr algn="l" marL="863601" indent="-431801" lvl="1">
              <a:lnSpc>
                <a:spcPts val="5480"/>
              </a:lnSpc>
              <a:buAutoNum type="arabicPeriod" startAt="1"/>
            </a:pPr>
            <a:r>
              <a:rPr lang="en-US" sz="4000" spc="80">
                <a:solidFill>
                  <a:srgbClr val="FFFFFF"/>
                </a:solidFill>
                <a:latin typeface="Bitter"/>
                <a:ea typeface="Bitter"/>
                <a:cs typeface="Bitter"/>
                <a:sym typeface="Bitter"/>
              </a:rPr>
              <a:t>Conclusion</a:t>
            </a:r>
          </a:p>
        </p:txBody>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910424" y="3423562"/>
            <a:ext cx="12142762" cy="4943423"/>
            <a:chOff x="0" y="0"/>
            <a:chExt cx="3198094" cy="1301972"/>
          </a:xfrm>
        </p:grpSpPr>
        <p:sp>
          <p:nvSpPr>
            <p:cNvPr name="Freeform 6" id="6"/>
            <p:cNvSpPr/>
            <p:nvPr/>
          </p:nvSpPr>
          <p:spPr>
            <a:xfrm flipH="false" flipV="false" rot="0">
              <a:off x="0" y="0"/>
              <a:ext cx="3198094" cy="1301971"/>
            </a:xfrm>
            <a:custGeom>
              <a:avLst/>
              <a:gdLst/>
              <a:ahLst/>
              <a:cxnLst/>
              <a:rect r="r" b="b" t="t" l="l"/>
              <a:pathLst>
                <a:path h="1301971" w="3198094">
                  <a:moveTo>
                    <a:pt x="0" y="0"/>
                  </a:moveTo>
                  <a:lnTo>
                    <a:pt x="3198094" y="0"/>
                  </a:lnTo>
                  <a:lnTo>
                    <a:pt x="3198094" y="1301971"/>
                  </a:lnTo>
                  <a:lnTo>
                    <a:pt x="0" y="1301971"/>
                  </a:lnTo>
                  <a:close/>
                </a:path>
              </a:pathLst>
            </a:custGeom>
            <a:solidFill>
              <a:srgbClr val="FFFFFF"/>
            </a:solidFill>
          </p:spPr>
        </p:sp>
        <p:sp>
          <p:nvSpPr>
            <p:cNvPr name="TextBox 7" id="7"/>
            <p:cNvSpPr txBox="true"/>
            <p:nvPr/>
          </p:nvSpPr>
          <p:spPr>
            <a:xfrm>
              <a:off x="0" y="38100"/>
              <a:ext cx="3198094" cy="1263872"/>
            </a:xfrm>
            <a:prstGeom prst="rect">
              <a:avLst/>
            </a:prstGeom>
          </p:spPr>
          <p:txBody>
            <a:bodyPr anchor="ctr" rtlCol="false" tIns="50800" lIns="50800" bIns="50800" rIns="50800"/>
            <a:lstStyle/>
            <a:p>
              <a:pPr algn="ctr">
                <a:lnSpc>
                  <a:spcPts val="2472"/>
                </a:lnSpc>
              </a:pPr>
            </a:p>
          </p:txBody>
        </p:sp>
      </p:grpSp>
      <p:sp>
        <p:nvSpPr>
          <p:cNvPr name="Freeform 8" id="8"/>
          <p:cNvSpPr/>
          <p:nvPr/>
        </p:nvSpPr>
        <p:spPr>
          <a:xfrm flipH="false" flipV="false" rot="0">
            <a:off x="3493371" y="4085536"/>
            <a:ext cx="11301259" cy="3884808"/>
          </a:xfrm>
          <a:custGeom>
            <a:avLst/>
            <a:gdLst/>
            <a:ahLst/>
            <a:cxnLst/>
            <a:rect r="r" b="b" t="t" l="l"/>
            <a:pathLst>
              <a:path h="3884808" w="11301259">
                <a:moveTo>
                  <a:pt x="0" y="0"/>
                </a:moveTo>
                <a:lnTo>
                  <a:pt x="11301258" y="0"/>
                </a:lnTo>
                <a:lnTo>
                  <a:pt x="11301258" y="3884807"/>
                </a:lnTo>
                <a:lnTo>
                  <a:pt x="0" y="3884807"/>
                </a:lnTo>
                <a:lnTo>
                  <a:pt x="0" y="0"/>
                </a:lnTo>
                <a:close/>
              </a:path>
            </a:pathLst>
          </a:custGeom>
          <a:blipFill>
            <a:blip r:embed="rId5"/>
            <a:stretch>
              <a:fillRect l="0" t="0" r="0" b="0"/>
            </a:stretch>
          </a:blipFill>
        </p:spPr>
      </p:sp>
      <p:sp>
        <p:nvSpPr>
          <p:cNvPr name="TextBox 9" id="9"/>
          <p:cNvSpPr txBox="true"/>
          <p:nvPr/>
        </p:nvSpPr>
        <p:spPr>
          <a:xfrm rot="0">
            <a:off x="1028700" y="1472783"/>
            <a:ext cx="8834427" cy="1370457"/>
          </a:xfrm>
          <a:prstGeom prst="rect">
            <a:avLst/>
          </a:prstGeom>
        </p:spPr>
        <p:txBody>
          <a:bodyPr anchor="t" rtlCol="false" tIns="0" lIns="0" bIns="0" rIns="0">
            <a:spAutoFit/>
          </a:bodyPr>
          <a:lstStyle/>
          <a:p>
            <a:pPr algn="l" marL="0" indent="0" lvl="0">
              <a:lnSpc>
                <a:spcPts val="4944"/>
              </a:lnSpc>
            </a:pPr>
            <a:r>
              <a:rPr lang="en-US" b="true" sz="4800">
                <a:solidFill>
                  <a:srgbClr val="FFFFFF"/>
                </a:solidFill>
                <a:latin typeface="Bitter Bold"/>
                <a:ea typeface="Bitter Bold"/>
                <a:cs typeface="Bitter Bold"/>
                <a:sym typeface="Bitter Bold"/>
              </a:rPr>
              <a:t>Faciliter la creation d’images et dépendances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07535" y="5529819"/>
            <a:ext cx="7505746" cy="3518318"/>
          </a:xfrm>
          <a:custGeom>
            <a:avLst/>
            <a:gdLst/>
            <a:ahLst/>
            <a:cxnLst/>
            <a:rect r="r" b="b" t="t" l="l"/>
            <a:pathLst>
              <a:path h="3518318" w="7505746">
                <a:moveTo>
                  <a:pt x="0" y="0"/>
                </a:moveTo>
                <a:lnTo>
                  <a:pt x="7505745" y="0"/>
                </a:lnTo>
                <a:lnTo>
                  <a:pt x="7505745" y="3518318"/>
                </a:lnTo>
                <a:lnTo>
                  <a:pt x="0" y="3518318"/>
                </a:lnTo>
                <a:lnTo>
                  <a:pt x="0" y="0"/>
                </a:lnTo>
                <a:close/>
              </a:path>
            </a:pathLst>
          </a:custGeom>
          <a:blipFill>
            <a:blip r:embed="rId5"/>
            <a:stretch>
              <a:fillRect l="0" t="0" r="0" b="0"/>
            </a:stretch>
          </a:blipFill>
        </p:spPr>
      </p:sp>
      <p:grpSp>
        <p:nvGrpSpPr>
          <p:cNvPr name="Group 6" id="6"/>
          <p:cNvGrpSpPr/>
          <p:nvPr/>
        </p:nvGrpSpPr>
        <p:grpSpPr>
          <a:xfrm rot="0">
            <a:off x="12202953" y="7505087"/>
            <a:ext cx="1307399" cy="928529"/>
            <a:chOff x="0" y="0"/>
            <a:chExt cx="344336" cy="244551"/>
          </a:xfrm>
        </p:grpSpPr>
        <p:sp>
          <p:nvSpPr>
            <p:cNvPr name="Freeform 7" id="7"/>
            <p:cNvSpPr/>
            <p:nvPr/>
          </p:nvSpPr>
          <p:spPr>
            <a:xfrm flipH="false" flipV="false" rot="0">
              <a:off x="0" y="0"/>
              <a:ext cx="344336" cy="244551"/>
            </a:xfrm>
            <a:custGeom>
              <a:avLst/>
              <a:gdLst/>
              <a:ahLst/>
              <a:cxnLst/>
              <a:rect r="r" b="b" t="t" l="l"/>
              <a:pathLst>
                <a:path h="244551" w="344336">
                  <a:moveTo>
                    <a:pt x="0" y="0"/>
                  </a:moveTo>
                  <a:lnTo>
                    <a:pt x="344336" y="0"/>
                  </a:lnTo>
                  <a:lnTo>
                    <a:pt x="344336" y="244551"/>
                  </a:lnTo>
                  <a:lnTo>
                    <a:pt x="0" y="244551"/>
                  </a:lnTo>
                  <a:close/>
                </a:path>
              </a:pathLst>
            </a:custGeom>
            <a:solidFill>
              <a:srgbClr val="FFFFFF"/>
            </a:solidFill>
          </p:spPr>
        </p:sp>
        <p:sp>
          <p:nvSpPr>
            <p:cNvPr name="TextBox 8" id="8"/>
            <p:cNvSpPr txBox="true"/>
            <p:nvPr/>
          </p:nvSpPr>
          <p:spPr>
            <a:xfrm>
              <a:off x="0" y="38100"/>
              <a:ext cx="344336" cy="206451"/>
            </a:xfrm>
            <a:prstGeom prst="rect">
              <a:avLst/>
            </a:prstGeom>
          </p:spPr>
          <p:txBody>
            <a:bodyPr anchor="ctr" rtlCol="false" tIns="50800" lIns="50800" bIns="50800" rIns="50800"/>
            <a:lstStyle/>
            <a:p>
              <a:pPr algn="ctr">
                <a:lnSpc>
                  <a:spcPts val="2472"/>
                </a:lnSpc>
              </a:pPr>
            </a:p>
          </p:txBody>
        </p:sp>
      </p:grpSp>
      <p:sp>
        <p:nvSpPr>
          <p:cNvPr name="TextBox 9" id="9"/>
          <p:cNvSpPr txBox="true"/>
          <p:nvPr/>
        </p:nvSpPr>
        <p:spPr>
          <a:xfrm rot="0">
            <a:off x="1028700" y="1472783"/>
            <a:ext cx="8834427" cy="1370457"/>
          </a:xfrm>
          <a:prstGeom prst="rect">
            <a:avLst/>
          </a:prstGeom>
        </p:spPr>
        <p:txBody>
          <a:bodyPr anchor="t" rtlCol="false" tIns="0" lIns="0" bIns="0" rIns="0">
            <a:spAutoFit/>
          </a:bodyPr>
          <a:lstStyle/>
          <a:p>
            <a:pPr algn="l" marL="0" indent="0" lvl="0">
              <a:lnSpc>
                <a:spcPts val="4944"/>
              </a:lnSpc>
            </a:pPr>
            <a:r>
              <a:rPr lang="en-US" b="true" sz="4800">
                <a:solidFill>
                  <a:srgbClr val="FFFFFF"/>
                </a:solidFill>
                <a:latin typeface="Bitter Bold"/>
                <a:ea typeface="Bitter Bold"/>
                <a:cs typeface="Bitter Bold"/>
                <a:sym typeface="Bitter Bold"/>
              </a:rPr>
              <a:t>Stratégie E2E: Playwright sur parcours critiques</a:t>
            </a:r>
          </a:p>
        </p:txBody>
      </p:sp>
      <p:sp>
        <p:nvSpPr>
          <p:cNvPr name="TextBox 10" id="10"/>
          <p:cNvSpPr txBox="true"/>
          <p:nvPr/>
        </p:nvSpPr>
        <p:spPr>
          <a:xfrm rot="0">
            <a:off x="1028700" y="3115709"/>
            <a:ext cx="14825258" cy="623316"/>
          </a:xfrm>
          <a:prstGeom prst="rect">
            <a:avLst/>
          </a:prstGeom>
        </p:spPr>
        <p:txBody>
          <a:bodyPr anchor="t" rtlCol="false" tIns="0" lIns="0" bIns="0" rIns="0">
            <a:spAutoFit/>
          </a:bodyPr>
          <a:lstStyle/>
          <a:p>
            <a:pPr algn="l">
              <a:lnSpc>
                <a:spcPts val="2472"/>
              </a:lnSpc>
              <a:spcBef>
                <a:spcPct val="0"/>
              </a:spcBef>
            </a:pPr>
            <a:r>
              <a:rPr lang="en-US" sz="2400">
                <a:solidFill>
                  <a:srgbClr val="FFFFFF"/>
                </a:solidFill>
                <a:latin typeface="Bitter"/>
                <a:ea typeface="Bitter"/>
                <a:cs typeface="Bitter"/>
                <a:sym typeface="Bitter"/>
              </a:rPr>
              <a:t>Cible: parcours métier critiques (E2E) avec Playwright;</a:t>
            </a:r>
          </a:p>
          <a:p>
            <a:pPr algn="l">
              <a:lnSpc>
                <a:spcPts val="2472"/>
              </a:lnSpc>
              <a:spcBef>
                <a:spcPct val="0"/>
              </a:spcBef>
            </a:pPr>
            <a:r>
              <a:rPr lang="en-US" sz="2400">
                <a:solidFill>
                  <a:srgbClr val="FFFFFF"/>
                </a:solidFill>
                <a:latin typeface="Bitter"/>
                <a:ea typeface="Bitter"/>
                <a:cs typeface="Bitter"/>
                <a:sym typeface="Bitter"/>
              </a:rPr>
              <a:t>Intégration JUnit pour l’outillage CI.</a:t>
            </a:r>
          </a:p>
        </p:txBody>
      </p:sp>
      <p:grpSp>
        <p:nvGrpSpPr>
          <p:cNvPr name="Group 11" id="11"/>
          <p:cNvGrpSpPr/>
          <p:nvPr/>
        </p:nvGrpSpPr>
        <p:grpSpPr>
          <a:xfrm rot="0">
            <a:off x="12202953" y="6234168"/>
            <a:ext cx="1307399" cy="928529"/>
            <a:chOff x="0" y="0"/>
            <a:chExt cx="344336" cy="244551"/>
          </a:xfrm>
        </p:grpSpPr>
        <p:sp>
          <p:nvSpPr>
            <p:cNvPr name="Freeform 12" id="12"/>
            <p:cNvSpPr/>
            <p:nvPr/>
          </p:nvSpPr>
          <p:spPr>
            <a:xfrm flipH="false" flipV="false" rot="0">
              <a:off x="0" y="0"/>
              <a:ext cx="344336" cy="244551"/>
            </a:xfrm>
            <a:custGeom>
              <a:avLst/>
              <a:gdLst/>
              <a:ahLst/>
              <a:cxnLst/>
              <a:rect r="r" b="b" t="t" l="l"/>
              <a:pathLst>
                <a:path h="244551" w="344336">
                  <a:moveTo>
                    <a:pt x="0" y="0"/>
                  </a:moveTo>
                  <a:lnTo>
                    <a:pt x="344336" y="0"/>
                  </a:lnTo>
                  <a:lnTo>
                    <a:pt x="344336" y="244551"/>
                  </a:lnTo>
                  <a:lnTo>
                    <a:pt x="0" y="244551"/>
                  </a:lnTo>
                  <a:close/>
                </a:path>
              </a:pathLst>
            </a:custGeom>
            <a:solidFill>
              <a:srgbClr val="FFFFFF"/>
            </a:solidFill>
          </p:spPr>
        </p:sp>
        <p:sp>
          <p:nvSpPr>
            <p:cNvPr name="TextBox 13" id="13"/>
            <p:cNvSpPr txBox="true"/>
            <p:nvPr/>
          </p:nvSpPr>
          <p:spPr>
            <a:xfrm>
              <a:off x="0" y="38100"/>
              <a:ext cx="344336" cy="206451"/>
            </a:xfrm>
            <a:prstGeom prst="rect">
              <a:avLst/>
            </a:prstGeom>
          </p:spPr>
          <p:txBody>
            <a:bodyPr anchor="ctr" rtlCol="false" tIns="50800" lIns="50800" bIns="50800" rIns="50800"/>
            <a:lstStyle/>
            <a:p>
              <a:pPr algn="ctr">
                <a:lnSpc>
                  <a:spcPts val="2472"/>
                </a:lnSpc>
              </a:pPr>
            </a:p>
          </p:txBody>
        </p:sp>
      </p:grpSp>
      <p:sp>
        <p:nvSpPr>
          <p:cNvPr name="TextBox 14" id="14"/>
          <p:cNvSpPr txBox="true"/>
          <p:nvPr/>
        </p:nvSpPr>
        <p:spPr>
          <a:xfrm rot="0">
            <a:off x="674924" y="5015375"/>
            <a:ext cx="8834427" cy="1842516"/>
          </a:xfrm>
          <a:prstGeom prst="rect">
            <a:avLst/>
          </a:prstGeom>
        </p:spPr>
        <p:txBody>
          <a:bodyPr anchor="t" rtlCol="false" tIns="0" lIns="0" bIns="0" rIns="0">
            <a:spAutoFit/>
          </a:bodyPr>
          <a:lstStyle/>
          <a:p>
            <a:pPr algn="ctr">
              <a:lnSpc>
                <a:spcPts val="2472"/>
              </a:lnSpc>
              <a:spcBef>
                <a:spcPct val="0"/>
              </a:spcBef>
            </a:pPr>
            <a:r>
              <a:rPr lang="en-US" sz="2400">
                <a:solidFill>
                  <a:srgbClr val="FFFFFF"/>
                </a:solidFill>
                <a:latin typeface="Bitter"/>
                <a:ea typeface="Bitter"/>
                <a:cs typeface="Bitter"/>
                <a:sym typeface="Bitter"/>
              </a:rPr>
              <a:t>F</a:t>
            </a:r>
            <a:r>
              <a:rPr lang="en-US" sz="2400">
                <a:solidFill>
                  <a:srgbClr val="FFFFFF"/>
                </a:solidFill>
                <a:latin typeface="Bitter"/>
                <a:ea typeface="Bitter"/>
                <a:cs typeface="Bitter"/>
                <a:sym typeface="Bitter"/>
              </a:rPr>
              <a:t>iabiliser l’exécution des tests Playwright, à stabiliser les timeouts et les dépendances, et à assurer une compatibilité multi-navigateurs. Egalement adapter les tests aux contraintes DevOps, en intégrant leur exécution dans les pipelines existants tout en optimisant la consommation de ressources et les temps de cycle.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315496" y="3894856"/>
            <a:ext cx="9097993" cy="4795315"/>
          </a:xfrm>
          <a:custGeom>
            <a:avLst/>
            <a:gdLst/>
            <a:ahLst/>
            <a:cxnLst/>
            <a:rect r="r" b="b" t="t" l="l"/>
            <a:pathLst>
              <a:path h="4795315" w="9097993">
                <a:moveTo>
                  <a:pt x="0" y="0"/>
                </a:moveTo>
                <a:lnTo>
                  <a:pt x="9097994" y="0"/>
                </a:lnTo>
                <a:lnTo>
                  <a:pt x="9097994" y="4795316"/>
                </a:lnTo>
                <a:lnTo>
                  <a:pt x="0" y="4795316"/>
                </a:lnTo>
                <a:lnTo>
                  <a:pt x="0" y="0"/>
                </a:lnTo>
                <a:close/>
              </a:path>
            </a:pathLst>
          </a:custGeom>
          <a:blipFill>
            <a:blip r:embed="rId5"/>
            <a:stretch>
              <a:fillRect l="-30135" t="0" r="0" b="-612"/>
            </a:stretch>
          </a:blipFill>
        </p:spPr>
      </p:sp>
      <p:sp>
        <p:nvSpPr>
          <p:cNvPr name="Freeform 6" id="6"/>
          <p:cNvSpPr/>
          <p:nvPr/>
        </p:nvSpPr>
        <p:spPr>
          <a:xfrm flipH="false" flipV="false" rot="0">
            <a:off x="1028700" y="4096004"/>
            <a:ext cx="3200705" cy="4422390"/>
          </a:xfrm>
          <a:custGeom>
            <a:avLst/>
            <a:gdLst/>
            <a:ahLst/>
            <a:cxnLst/>
            <a:rect r="r" b="b" t="t" l="l"/>
            <a:pathLst>
              <a:path h="4422390" w="3200705">
                <a:moveTo>
                  <a:pt x="0" y="0"/>
                </a:moveTo>
                <a:lnTo>
                  <a:pt x="3200705" y="0"/>
                </a:lnTo>
                <a:lnTo>
                  <a:pt x="3200705" y="4422390"/>
                </a:lnTo>
                <a:lnTo>
                  <a:pt x="0" y="4422390"/>
                </a:lnTo>
                <a:lnTo>
                  <a:pt x="0" y="0"/>
                </a:lnTo>
                <a:close/>
              </a:path>
            </a:pathLst>
          </a:custGeom>
          <a:blipFill>
            <a:blip r:embed="rId6"/>
            <a:stretch>
              <a:fillRect l="0" t="0" r="0" b="0"/>
            </a:stretch>
          </a:blipFill>
        </p:spPr>
      </p:sp>
      <p:sp>
        <p:nvSpPr>
          <p:cNvPr name="Freeform 7" id="7"/>
          <p:cNvSpPr/>
          <p:nvPr/>
        </p:nvSpPr>
        <p:spPr>
          <a:xfrm flipH="false" flipV="false" rot="0">
            <a:off x="12820561" y="4361983"/>
            <a:ext cx="4760688" cy="3537324"/>
          </a:xfrm>
          <a:custGeom>
            <a:avLst/>
            <a:gdLst/>
            <a:ahLst/>
            <a:cxnLst/>
            <a:rect r="r" b="b" t="t" l="l"/>
            <a:pathLst>
              <a:path h="3537324" w="4760688">
                <a:moveTo>
                  <a:pt x="0" y="0"/>
                </a:moveTo>
                <a:lnTo>
                  <a:pt x="4760688" y="0"/>
                </a:lnTo>
                <a:lnTo>
                  <a:pt x="4760688" y="3537324"/>
                </a:lnTo>
                <a:lnTo>
                  <a:pt x="0" y="3537324"/>
                </a:lnTo>
                <a:lnTo>
                  <a:pt x="0" y="0"/>
                </a:lnTo>
                <a:close/>
              </a:path>
            </a:pathLst>
          </a:custGeom>
          <a:blipFill>
            <a:blip r:embed="rId7"/>
            <a:stretch>
              <a:fillRect l="0" t="0" r="0" b="0"/>
            </a:stretch>
          </a:blipFill>
        </p:spPr>
      </p:sp>
      <p:sp>
        <p:nvSpPr>
          <p:cNvPr name="TextBox 8" id="8"/>
          <p:cNvSpPr txBox="true"/>
          <p:nvPr/>
        </p:nvSpPr>
        <p:spPr>
          <a:xfrm rot="0">
            <a:off x="1028700" y="1472783"/>
            <a:ext cx="8834427" cy="1370457"/>
          </a:xfrm>
          <a:prstGeom prst="rect">
            <a:avLst/>
          </a:prstGeom>
        </p:spPr>
        <p:txBody>
          <a:bodyPr anchor="t" rtlCol="false" tIns="0" lIns="0" bIns="0" rIns="0">
            <a:spAutoFit/>
          </a:bodyPr>
          <a:lstStyle/>
          <a:p>
            <a:pPr algn="l">
              <a:lnSpc>
                <a:spcPts val="4944"/>
              </a:lnSpc>
            </a:pPr>
            <a:r>
              <a:rPr lang="en-US" sz="4800" b="true">
                <a:solidFill>
                  <a:srgbClr val="FFFFFF"/>
                </a:solidFill>
                <a:latin typeface="Bitter Bold"/>
                <a:ea typeface="Bitter Bold"/>
                <a:cs typeface="Bitter Bold"/>
                <a:sym typeface="Bitter Bold"/>
              </a:rPr>
              <a:t>L’intégration dans Jenkins</a:t>
            </a:r>
          </a:p>
          <a:p>
            <a:pPr algn="l" marL="0" indent="0" lvl="0">
              <a:lnSpc>
                <a:spcPts val="4944"/>
              </a:lnSpc>
            </a:pPr>
            <a:r>
              <a:rPr lang="en-US" b="true" sz="4800">
                <a:solidFill>
                  <a:srgbClr val="FFFFFF"/>
                </a:solidFill>
                <a:latin typeface="Bitter Bold"/>
                <a:ea typeface="Bitter Bold"/>
                <a:cs typeface="Bitter Bold"/>
                <a:sym typeface="Bitter Bold"/>
              </a:rPr>
              <a:t>Les nightly build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66780" y="3943587"/>
            <a:ext cx="9439653" cy="4708027"/>
          </a:xfrm>
          <a:custGeom>
            <a:avLst/>
            <a:gdLst/>
            <a:ahLst/>
            <a:cxnLst/>
            <a:rect r="r" b="b" t="t" l="l"/>
            <a:pathLst>
              <a:path h="4708027" w="9439653">
                <a:moveTo>
                  <a:pt x="0" y="0"/>
                </a:moveTo>
                <a:lnTo>
                  <a:pt x="9439653" y="0"/>
                </a:lnTo>
                <a:lnTo>
                  <a:pt x="9439653" y="4708027"/>
                </a:lnTo>
                <a:lnTo>
                  <a:pt x="0" y="4708027"/>
                </a:lnTo>
                <a:lnTo>
                  <a:pt x="0" y="0"/>
                </a:lnTo>
                <a:close/>
              </a:path>
            </a:pathLst>
          </a:custGeom>
          <a:blipFill>
            <a:blip r:embed="rId5"/>
            <a:stretch>
              <a:fillRect l="0" t="0" r="0" b="0"/>
            </a:stretch>
          </a:blipFill>
        </p:spPr>
      </p:sp>
      <p:grpSp>
        <p:nvGrpSpPr>
          <p:cNvPr name="Group 6" id="6"/>
          <p:cNvGrpSpPr/>
          <p:nvPr/>
        </p:nvGrpSpPr>
        <p:grpSpPr>
          <a:xfrm rot="0">
            <a:off x="1028700" y="4231137"/>
            <a:ext cx="5331102" cy="1543050"/>
            <a:chOff x="0" y="0"/>
            <a:chExt cx="1404076" cy="406400"/>
          </a:xfrm>
        </p:grpSpPr>
        <p:sp>
          <p:nvSpPr>
            <p:cNvPr name="Freeform 7" id="7"/>
            <p:cNvSpPr/>
            <p:nvPr/>
          </p:nvSpPr>
          <p:spPr>
            <a:xfrm flipH="false" flipV="false" rot="0">
              <a:off x="0" y="0"/>
              <a:ext cx="1404076" cy="406400"/>
            </a:xfrm>
            <a:custGeom>
              <a:avLst/>
              <a:gdLst/>
              <a:ahLst/>
              <a:cxnLst/>
              <a:rect r="r" b="b" t="t" l="l"/>
              <a:pathLst>
                <a:path h="406400" w="1404076">
                  <a:moveTo>
                    <a:pt x="0" y="0"/>
                  </a:moveTo>
                  <a:lnTo>
                    <a:pt x="1404076" y="0"/>
                  </a:lnTo>
                  <a:lnTo>
                    <a:pt x="1404076" y="406400"/>
                  </a:lnTo>
                  <a:lnTo>
                    <a:pt x="0" y="406400"/>
                  </a:lnTo>
                  <a:close/>
                </a:path>
              </a:pathLst>
            </a:custGeom>
            <a:solidFill>
              <a:srgbClr val="FFFFFF"/>
            </a:solidFill>
          </p:spPr>
        </p:sp>
        <p:sp>
          <p:nvSpPr>
            <p:cNvPr name="TextBox 8" id="8"/>
            <p:cNvSpPr txBox="true"/>
            <p:nvPr/>
          </p:nvSpPr>
          <p:spPr>
            <a:xfrm>
              <a:off x="0" y="38100"/>
              <a:ext cx="1404076" cy="368300"/>
            </a:xfrm>
            <a:prstGeom prst="rect">
              <a:avLst/>
            </a:prstGeom>
          </p:spPr>
          <p:txBody>
            <a:bodyPr anchor="ctr" rtlCol="false" tIns="50800" lIns="50800" bIns="50800" rIns="50800"/>
            <a:lstStyle/>
            <a:p>
              <a:pPr algn="ctr">
                <a:lnSpc>
                  <a:spcPts val="2472"/>
                </a:lnSpc>
              </a:pPr>
            </a:p>
          </p:txBody>
        </p:sp>
      </p:grpSp>
      <p:sp>
        <p:nvSpPr>
          <p:cNvPr name="Freeform 9" id="9"/>
          <p:cNvSpPr/>
          <p:nvPr/>
        </p:nvSpPr>
        <p:spPr>
          <a:xfrm flipH="false" flipV="false" rot="0">
            <a:off x="1028700" y="4466219"/>
            <a:ext cx="5331102" cy="1072884"/>
          </a:xfrm>
          <a:custGeom>
            <a:avLst/>
            <a:gdLst/>
            <a:ahLst/>
            <a:cxnLst/>
            <a:rect r="r" b="b" t="t" l="l"/>
            <a:pathLst>
              <a:path h="1072884" w="5331102">
                <a:moveTo>
                  <a:pt x="0" y="0"/>
                </a:moveTo>
                <a:lnTo>
                  <a:pt x="5331102" y="0"/>
                </a:lnTo>
                <a:lnTo>
                  <a:pt x="5331102" y="1072885"/>
                </a:lnTo>
                <a:lnTo>
                  <a:pt x="0" y="1072885"/>
                </a:lnTo>
                <a:lnTo>
                  <a:pt x="0" y="0"/>
                </a:lnTo>
                <a:close/>
              </a:path>
            </a:pathLst>
          </a:custGeom>
          <a:blipFill>
            <a:blip r:embed="rId6"/>
            <a:stretch>
              <a:fillRect l="0" t="0" r="0" b="0"/>
            </a:stretch>
          </a:blipFill>
        </p:spPr>
      </p:sp>
      <p:sp>
        <p:nvSpPr>
          <p:cNvPr name="TextBox 10" id="10"/>
          <p:cNvSpPr txBox="true"/>
          <p:nvPr/>
        </p:nvSpPr>
        <p:spPr>
          <a:xfrm rot="0">
            <a:off x="1028700" y="1472783"/>
            <a:ext cx="8834427" cy="2656332"/>
          </a:xfrm>
          <a:prstGeom prst="rect">
            <a:avLst/>
          </a:prstGeom>
        </p:spPr>
        <p:txBody>
          <a:bodyPr anchor="t" rtlCol="false" tIns="0" lIns="0" bIns="0" rIns="0">
            <a:spAutoFit/>
          </a:bodyPr>
          <a:lstStyle/>
          <a:p>
            <a:pPr algn="l">
              <a:lnSpc>
                <a:spcPts val="4944"/>
              </a:lnSpc>
            </a:pPr>
            <a:r>
              <a:rPr lang="en-US" sz="4800" b="true">
                <a:solidFill>
                  <a:srgbClr val="FFFFFF"/>
                </a:solidFill>
                <a:latin typeface="Bitter Bold"/>
                <a:ea typeface="Bitter Bold"/>
                <a:cs typeface="Bitter Bold"/>
                <a:sym typeface="Bitter Bold"/>
              </a:rPr>
              <a:t>Fiabilisation des tests et optimisation des campagnes de Tests</a:t>
            </a:r>
          </a:p>
          <a:p>
            <a:pPr algn="l" marL="0" indent="0" lvl="0">
              <a:lnSpc>
                <a:spcPts val="4944"/>
              </a:lnSpc>
            </a:pPr>
          </a:p>
        </p:txBody>
      </p:sp>
      <p:sp>
        <p:nvSpPr>
          <p:cNvPr name="TextBox 11" id="11"/>
          <p:cNvSpPr txBox="true"/>
          <p:nvPr/>
        </p:nvSpPr>
        <p:spPr>
          <a:xfrm rot="0">
            <a:off x="1058391" y="6612972"/>
            <a:ext cx="5706517" cy="318516"/>
          </a:xfrm>
          <a:prstGeom prst="rect">
            <a:avLst/>
          </a:prstGeom>
        </p:spPr>
        <p:txBody>
          <a:bodyPr anchor="t" rtlCol="false" tIns="0" lIns="0" bIns="0" rIns="0">
            <a:spAutoFit/>
          </a:bodyPr>
          <a:lstStyle/>
          <a:p>
            <a:pPr algn="ctr">
              <a:lnSpc>
                <a:spcPts val="2472"/>
              </a:lnSpc>
              <a:spcBef>
                <a:spcPct val="0"/>
              </a:spcBef>
            </a:pPr>
            <a:r>
              <a:rPr lang="en-US" sz="2400">
                <a:solidFill>
                  <a:srgbClr val="FFFFFF"/>
                </a:solidFill>
                <a:latin typeface="Bitter"/>
                <a:ea typeface="Bitter"/>
                <a:cs typeface="Bitter"/>
                <a:sym typeface="Bitter"/>
              </a:rPr>
              <a:t>Chart Visualisation d’états de tests E2E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247489" y="2817255"/>
            <a:ext cx="5271134" cy="5309750"/>
          </a:xfrm>
          <a:custGeom>
            <a:avLst/>
            <a:gdLst/>
            <a:ahLst/>
            <a:cxnLst/>
            <a:rect r="r" b="b" t="t" l="l"/>
            <a:pathLst>
              <a:path h="5309750" w="5271134">
                <a:moveTo>
                  <a:pt x="0" y="0"/>
                </a:moveTo>
                <a:lnTo>
                  <a:pt x="5271134" y="0"/>
                </a:lnTo>
                <a:lnTo>
                  <a:pt x="5271134"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38183" y="2772614"/>
            <a:ext cx="9652688" cy="5683020"/>
          </a:xfrm>
          <a:custGeom>
            <a:avLst/>
            <a:gdLst/>
            <a:ahLst/>
            <a:cxnLst/>
            <a:rect r="r" b="b" t="t" l="l"/>
            <a:pathLst>
              <a:path h="5683020" w="9652688">
                <a:moveTo>
                  <a:pt x="0" y="0"/>
                </a:moveTo>
                <a:lnTo>
                  <a:pt x="9652688" y="0"/>
                </a:lnTo>
                <a:lnTo>
                  <a:pt x="9652688" y="5683020"/>
                </a:lnTo>
                <a:lnTo>
                  <a:pt x="0" y="5683020"/>
                </a:lnTo>
                <a:lnTo>
                  <a:pt x="0" y="0"/>
                </a:lnTo>
                <a:close/>
              </a:path>
            </a:pathLst>
          </a:custGeom>
          <a:blipFill>
            <a:blip r:embed="rId7"/>
            <a:stretch>
              <a:fillRect l="0" t="0" r="0" b="0"/>
            </a:stretch>
          </a:blipFill>
        </p:spPr>
      </p:sp>
      <p:sp>
        <p:nvSpPr>
          <p:cNvPr name="TextBox 7" id="7"/>
          <p:cNvSpPr txBox="true"/>
          <p:nvPr/>
        </p:nvSpPr>
        <p:spPr>
          <a:xfrm rot="0">
            <a:off x="1931957" y="1280389"/>
            <a:ext cx="13879612" cy="1140714"/>
          </a:xfrm>
          <a:prstGeom prst="rect">
            <a:avLst/>
          </a:prstGeom>
        </p:spPr>
        <p:txBody>
          <a:bodyPr anchor="t" rtlCol="false" tIns="0" lIns="0" bIns="0" rIns="0">
            <a:spAutoFit/>
          </a:bodyPr>
          <a:lstStyle/>
          <a:p>
            <a:pPr algn="l">
              <a:lnSpc>
                <a:spcPts val="2163"/>
              </a:lnSpc>
            </a:pPr>
            <a:r>
              <a:rPr lang="en-US" sz="2100" b="true">
                <a:solidFill>
                  <a:srgbClr val="FFFFFF"/>
                </a:solidFill>
                <a:latin typeface="Bitter Bold"/>
                <a:ea typeface="Bitter Bold"/>
                <a:cs typeface="Bitter Bold"/>
                <a:sym typeface="Bitter Bold"/>
              </a:rPr>
              <a:t>Nous surveillons en continu les métriques d’exécution des tests afin de détecter tôt les régressions, objectiver la qualité et accélérer les décisions de mise en production. Le pilotage par indicateurs permet d’identifier les goulots d’étranglement et d’orienter les efforts de fiabilisation.</a:t>
            </a:r>
          </a:p>
          <a:p>
            <a:pPr algn="l" marL="0" indent="0" lvl="0">
              <a:lnSpc>
                <a:spcPts val="2163"/>
              </a:lnSpc>
            </a:pPr>
          </a:p>
        </p:txBody>
      </p:sp>
      <p:sp>
        <p:nvSpPr>
          <p:cNvPr name="TextBox 8" id="8"/>
          <p:cNvSpPr txBox="true"/>
          <p:nvPr/>
        </p:nvSpPr>
        <p:spPr>
          <a:xfrm rot="0">
            <a:off x="6917452" y="3466954"/>
            <a:ext cx="7895332" cy="4661916"/>
          </a:xfrm>
          <a:prstGeom prst="rect">
            <a:avLst/>
          </a:prstGeom>
        </p:spPr>
        <p:txBody>
          <a:bodyPr anchor="t" rtlCol="false" tIns="0" lIns="0" bIns="0" rIns="0">
            <a:spAutoFit/>
          </a:bodyPr>
          <a:lstStyle/>
          <a:p>
            <a:pPr algn="l">
              <a:lnSpc>
                <a:spcPts val="2472"/>
              </a:lnSpc>
              <a:spcBef>
                <a:spcPct val="0"/>
              </a:spcBef>
            </a:pPr>
            <a:r>
              <a:rPr lang="en-US" b="true" sz="2400">
                <a:solidFill>
                  <a:srgbClr val="FFFFFF"/>
                </a:solidFill>
                <a:latin typeface="Bitter Bold"/>
                <a:ea typeface="Bitter Bold"/>
                <a:cs typeface="Bitter Bold"/>
                <a:sym typeface="Bitter Bold"/>
              </a:rPr>
              <a:t>Ta</a:t>
            </a:r>
            <a:r>
              <a:rPr lang="en-US" b="true" sz="2400">
                <a:solidFill>
                  <a:srgbClr val="FFFFFF"/>
                </a:solidFill>
                <a:latin typeface="Bitter Bold"/>
                <a:ea typeface="Bitter Bold"/>
                <a:cs typeface="Bitter Bold"/>
                <a:sym typeface="Bitter Bold"/>
              </a:rPr>
              <a:t>ux de réussite des tests (pass rate)</a:t>
            </a:r>
          </a:p>
          <a:p>
            <a:pPr algn="l">
              <a:lnSpc>
                <a:spcPts val="2472"/>
              </a:lnSpc>
              <a:spcBef>
                <a:spcPct val="0"/>
              </a:spcBef>
            </a:pPr>
          </a:p>
          <a:p>
            <a:pPr algn="l">
              <a:lnSpc>
                <a:spcPts val="2472"/>
              </a:lnSpc>
              <a:spcBef>
                <a:spcPct val="0"/>
              </a:spcBef>
            </a:pPr>
          </a:p>
          <a:p>
            <a:pPr algn="l">
              <a:lnSpc>
                <a:spcPts val="2472"/>
              </a:lnSpc>
              <a:spcBef>
                <a:spcPct val="0"/>
              </a:spcBef>
            </a:pPr>
          </a:p>
          <a:p>
            <a:pPr algn="l">
              <a:lnSpc>
                <a:spcPts val="2472"/>
              </a:lnSpc>
              <a:spcBef>
                <a:spcPct val="0"/>
              </a:spcBef>
            </a:pPr>
          </a:p>
          <a:p>
            <a:pPr algn="l">
              <a:lnSpc>
                <a:spcPts val="2472"/>
              </a:lnSpc>
              <a:spcBef>
                <a:spcPct val="0"/>
              </a:spcBef>
            </a:pPr>
            <a:r>
              <a:rPr lang="en-US" b="true" sz="2400">
                <a:solidFill>
                  <a:srgbClr val="FFFFFF"/>
                </a:solidFill>
                <a:latin typeface="Bitter Bold"/>
                <a:ea typeface="Bitter Bold"/>
                <a:cs typeface="Bitter Bold"/>
                <a:sym typeface="Bitter Bold"/>
              </a:rPr>
              <a:t>       Durée médiane d’exécution par campagne</a:t>
            </a:r>
          </a:p>
          <a:p>
            <a:pPr algn="l">
              <a:lnSpc>
                <a:spcPts val="2472"/>
              </a:lnSpc>
              <a:spcBef>
                <a:spcPct val="0"/>
              </a:spcBef>
            </a:pPr>
          </a:p>
          <a:p>
            <a:pPr algn="l">
              <a:lnSpc>
                <a:spcPts val="2472"/>
              </a:lnSpc>
              <a:spcBef>
                <a:spcPct val="0"/>
              </a:spcBef>
            </a:pPr>
          </a:p>
          <a:p>
            <a:pPr algn="l">
              <a:lnSpc>
                <a:spcPts val="2472"/>
              </a:lnSpc>
              <a:spcBef>
                <a:spcPct val="0"/>
              </a:spcBef>
            </a:pPr>
            <a:r>
              <a:rPr lang="en-US" b="true" sz="2400">
                <a:solidFill>
                  <a:srgbClr val="FFFFFF"/>
                </a:solidFill>
                <a:latin typeface="Bitter Bold"/>
                <a:ea typeface="Bitter Bold"/>
                <a:cs typeface="Bitter Bold"/>
                <a:sym typeface="Bitter Bold"/>
              </a:rPr>
              <a:t>      Taux de flakiness — proportion de tests instables</a:t>
            </a:r>
          </a:p>
          <a:p>
            <a:pPr algn="l">
              <a:lnSpc>
                <a:spcPts val="2472"/>
              </a:lnSpc>
              <a:spcBef>
                <a:spcPct val="0"/>
              </a:spcBef>
            </a:pPr>
          </a:p>
          <a:p>
            <a:pPr algn="l">
              <a:lnSpc>
                <a:spcPts val="2472"/>
              </a:lnSpc>
              <a:spcBef>
                <a:spcPct val="0"/>
              </a:spcBef>
            </a:pPr>
          </a:p>
          <a:p>
            <a:pPr algn="l">
              <a:lnSpc>
                <a:spcPts val="2472"/>
              </a:lnSpc>
              <a:spcBef>
                <a:spcPct val="0"/>
              </a:spcBef>
            </a:pPr>
          </a:p>
          <a:p>
            <a:pPr algn="l">
              <a:lnSpc>
                <a:spcPts val="2472"/>
              </a:lnSpc>
              <a:spcBef>
                <a:spcPct val="0"/>
              </a:spcBef>
            </a:pPr>
          </a:p>
          <a:p>
            <a:pPr algn="l">
              <a:lnSpc>
                <a:spcPts val="2472"/>
              </a:lnSpc>
              <a:spcBef>
                <a:spcPct val="0"/>
              </a:spcBef>
            </a:pPr>
            <a:r>
              <a:rPr lang="en-US" b="true" sz="2400">
                <a:solidFill>
                  <a:srgbClr val="FFFFFF"/>
                </a:solidFill>
                <a:latin typeface="Bitter Bold"/>
                <a:ea typeface="Bitter Bold"/>
                <a:cs typeface="Bitter Bold"/>
                <a:sym typeface="Bitter Bold"/>
              </a:rPr>
              <a:t>Temps jusqu’au premier échec</a:t>
            </a:r>
          </a:p>
          <a:p>
            <a:pPr algn="l">
              <a:lnSpc>
                <a:spcPts val="2472"/>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7469" y="2233514"/>
            <a:ext cx="14993062" cy="6222121"/>
          </a:xfrm>
          <a:custGeom>
            <a:avLst/>
            <a:gdLst/>
            <a:ahLst/>
            <a:cxnLst/>
            <a:rect r="r" b="b" t="t" l="l"/>
            <a:pathLst>
              <a:path h="6222121" w="14993062">
                <a:moveTo>
                  <a:pt x="0" y="0"/>
                </a:moveTo>
                <a:lnTo>
                  <a:pt x="14993062" y="0"/>
                </a:lnTo>
                <a:lnTo>
                  <a:pt x="14993062" y="6222120"/>
                </a:lnTo>
                <a:lnTo>
                  <a:pt x="0" y="6222120"/>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90042" y="875995"/>
            <a:ext cx="3969258" cy="3394559"/>
          </a:xfrm>
          <a:custGeom>
            <a:avLst/>
            <a:gdLst/>
            <a:ahLst/>
            <a:cxnLst/>
            <a:rect r="r" b="b" t="t" l="l"/>
            <a:pathLst>
              <a:path h="3394559" w="3969258">
                <a:moveTo>
                  <a:pt x="0" y="0"/>
                </a:moveTo>
                <a:lnTo>
                  <a:pt x="3969258" y="0"/>
                </a:lnTo>
                <a:lnTo>
                  <a:pt x="3969258" y="3394558"/>
                </a:lnTo>
                <a:lnTo>
                  <a:pt x="0" y="3394558"/>
                </a:lnTo>
                <a:lnTo>
                  <a:pt x="0" y="0"/>
                </a:lnTo>
                <a:close/>
              </a:path>
            </a:pathLst>
          </a:custGeom>
          <a:blipFill>
            <a:blip r:embed="rId5"/>
            <a:stretch>
              <a:fillRect l="0" t="0" r="0" b="0"/>
            </a:stretch>
          </a:blipFill>
        </p:spPr>
      </p:sp>
      <p:sp>
        <p:nvSpPr>
          <p:cNvPr name="Freeform 6" id="6"/>
          <p:cNvSpPr/>
          <p:nvPr/>
        </p:nvSpPr>
        <p:spPr>
          <a:xfrm flipH="false" flipV="false" rot="0">
            <a:off x="977564" y="7252564"/>
            <a:ext cx="2360192" cy="1324999"/>
          </a:xfrm>
          <a:custGeom>
            <a:avLst/>
            <a:gdLst/>
            <a:ahLst/>
            <a:cxnLst/>
            <a:rect r="r" b="b" t="t" l="l"/>
            <a:pathLst>
              <a:path h="1324999" w="2360192">
                <a:moveTo>
                  <a:pt x="0" y="0"/>
                </a:moveTo>
                <a:lnTo>
                  <a:pt x="2360192" y="0"/>
                </a:lnTo>
                <a:lnTo>
                  <a:pt x="2360192" y="1324998"/>
                </a:lnTo>
                <a:lnTo>
                  <a:pt x="0" y="1324998"/>
                </a:lnTo>
                <a:lnTo>
                  <a:pt x="0" y="0"/>
                </a:lnTo>
                <a:close/>
              </a:path>
            </a:pathLst>
          </a:custGeom>
          <a:blipFill>
            <a:blip r:embed="rId6"/>
            <a:stretch>
              <a:fillRect l="-47145" t="-37572" r="-45936" b="0"/>
            </a:stretch>
          </a:blipFill>
        </p:spPr>
      </p:sp>
      <p:sp>
        <p:nvSpPr>
          <p:cNvPr name="Freeform 7" id="7"/>
          <p:cNvSpPr/>
          <p:nvPr/>
        </p:nvSpPr>
        <p:spPr>
          <a:xfrm flipH="false" flipV="false" rot="0">
            <a:off x="704289" y="4117848"/>
            <a:ext cx="2633467" cy="2633467"/>
          </a:xfrm>
          <a:custGeom>
            <a:avLst/>
            <a:gdLst/>
            <a:ahLst/>
            <a:cxnLst/>
            <a:rect r="r" b="b" t="t" l="l"/>
            <a:pathLst>
              <a:path h="2633467" w="2633467">
                <a:moveTo>
                  <a:pt x="0" y="0"/>
                </a:moveTo>
                <a:lnTo>
                  <a:pt x="2633467" y="0"/>
                </a:lnTo>
                <a:lnTo>
                  <a:pt x="2633467" y="2633467"/>
                </a:lnTo>
                <a:lnTo>
                  <a:pt x="0" y="2633467"/>
                </a:lnTo>
                <a:lnTo>
                  <a:pt x="0" y="0"/>
                </a:lnTo>
                <a:close/>
              </a:path>
            </a:pathLst>
          </a:custGeom>
          <a:blipFill>
            <a:blip r:embed="rId7"/>
            <a:stretch>
              <a:fillRect l="0" t="0" r="0" b="0"/>
            </a:stretch>
          </a:blipFill>
        </p:spPr>
      </p:sp>
      <p:sp>
        <p:nvSpPr>
          <p:cNvPr name="Freeform 8" id="8"/>
          <p:cNvSpPr/>
          <p:nvPr/>
        </p:nvSpPr>
        <p:spPr>
          <a:xfrm flipH="false" flipV="false" rot="0">
            <a:off x="9968155" y="5276989"/>
            <a:ext cx="7626649" cy="3178645"/>
          </a:xfrm>
          <a:custGeom>
            <a:avLst/>
            <a:gdLst/>
            <a:ahLst/>
            <a:cxnLst/>
            <a:rect r="r" b="b" t="t" l="l"/>
            <a:pathLst>
              <a:path h="3178645" w="7626649">
                <a:moveTo>
                  <a:pt x="0" y="0"/>
                </a:moveTo>
                <a:lnTo>
                  <a:pt x="7626649" y="0"/>
                </a:lnTo>
                <a:lnTo>
                  <a:pt x="7626649" y="3178645"/>
                </a:lnTo>
                <a:lnTo>
                  <a:pt x="0" y="3178645"/>
                </a:lnTo>
                <a:lnTo>
                  <a:pt x="0" y="0"/>
                </a:lnTo>
                <a:close/>
              </a:path>
            </a:pathLst>
          </a:custGeom>
          <a:blipFill>
            <a:blip r:embed="rId8"/>
            <a:stretch>
              <a:fillRect l="0" t="0" r="0" b="0"/>
            </a:stretch>
          </a:blipFill>
        </p:spPr>
      </p:sp>
      <p:sp>
        <p:nvSpPr>
          <p:cNvPr name="TextBox 9" id="9"/>
          <p:cNvSpPr txBox="true"/>
          <p:nvPr/>
        </p:nvSpPr>
        <p:spPr>
          <a:xfrm rot="0">
            <a:off x="1447218" y="1143000"/>
            <a:ext cx="11941741" cy="2974848"/>
          </a:xfrm>
          <a:prstGeom prst="rect">
            <a:avLst/>
          </a:prstGeom>
        </p:spPr>
        <p:txBody>
          <a:bodyPr anchor="t" rtlCol="false" tIns="0" lIns="0" bIns="0" rIns="0">
            <a:spAutoFit/>
          </a:bodyPr>
          <a:lstStyle/>
          <a:p>
            <a:pPr algn="l">
              <a:lnSpc>
                <a:spcPts val="7416"/>
              </a:lnSpc>
            </a:pPr>
            <a:r>
              <a:rPr lang="en-US" sz="7200" b="true">
                <a:solidFill>
                  <a:srgbClr val="FFFFFF"/>
                </a:solidFill>
                <a:latin typeface="Bitter Bold"/>
                <a:ea typeface="Bitter Bold"/>
                <a:cs typeface="Bitter Bold"/>
                <a:sym typeface="Bitter Bold"/>
              </a:rPr>
              <a:t>Automatiser les tâches et</a:t>
            </a:r>
          </a:p>
          <a:p>
            <a:pPr algn="l">
              <a:lnSpc>
                <a:spcPts val="7416"/>
              </a:lnSpc>
            </a:pPr>
            <a:r>
              <a:rPr lang="en-US" sz="7200" b="true">
                <a:solidFill>
                  <a:srgbClr val="FFFFFF"/>
                </a:solidFill>
                <a:latin typeface="Bitter Bold"/>
                <a:ea typeface="Bitter Bold"/>
                <a:cs typeface="Bitter Bold"/>
                <a:sym typeface="Bitter Bold"/>
              </a:rPr>
              <a:t>Optimiser l’observabilité</a:t>
            </a:r>
          </a:p>
          <a:p>
            <a:pPr algn="l" marL="0" indent="0" lvl="0">
              <a:lnSpc>
                <a:spcPts val="7416"/>
              </a:lnSpc>
            </a:pPr>
          </a:p>
        </p:txBody>
      </p:sp>
      <p:sp>
        <p:nvSpPr>
          <p:cNvPr name="TextBox 10" id="10"/>
          <p:cNvSpPr txBox="true"/>
          <p:nvPr/>
        </p:nvSpPr>
        <p:spPr>
          <a:xfrm rot="0">
            <a:off x="3813171" y="4491609"/>
            <a:ext cx="5157936" cy="1370457"/>
          </a:xfrm>
          <a:prstGeom prst="rect">
            <a:avLst/>
          </a:prstGeom>
        </p:spPr>
        <p:txBody>
          <a:bodyPr anchor="t" rtlCol="false" tIns="0" lIns="0" bIns="0" rIns="0">
            <a:spAutoFit/>
          </a:bodyPr>
          <a:lstStyle/>
          <a:p>
            <a:pPr algn="ctr">
              <a:lnSpc>
                <a:spcPts val="4944"/>
              </a:lnSpc>
            </a:pPr>
            <a:r>
              <a:rPr lang="en-US" sz="4800" b="true">
                <a:solidFill>
                  <a:srgbClr val="FFFFFF"/>
                </a:solidFill>
                <a:latin typeface="Bitter Bold"/>
                <a:ea typeface="Bitter Bold"/>
                <a:cs typeface="Bitter Bold"/>
                <a:sym typeface="Bitter Bold"/>
              </a:rPr>
              <a:t>Serveurs staging</a:t>
            </a:r>
          </a:p>
          <a:p>
            <a:pPr algn="ctr">
              <a:lnSpc>
                <a:spcPts val="4944"/>
              </a:lnSpc>
              <a:spcBef>
                <a:spcPct val="0"/>
              </a:spcBef>
            </a:pPr>
            <a:r>
              <a:rPr lang="en-US" b="true" sz="4800">
                <a:solidFill>
                  <a:srgbClr val="FFFFFF"/>
                </a:solidFill>
                <a:latin typeface="Bitter Bold"/>
                <a:ea typeface="Bitter Bold"/>
                <a:cs typeface="Bitter Bold"/>
                <a:sym typeface="Bitter Bold"/>
              </a:rPr>
              <a:t>Productions</a:t>
            </a:r>
          </a:p>
        </p:txBody>
      </p:sp>
      <p:sp>
        <p:nvSpPr>
          <p:cNvPr name="TextBox 11" id="11"/>
          <p:cNvSpPr txBox="true"/>
          <p:nvPr/>
        </p:nvSpPr>
        <p:spPr>
          <a:xfrm rot="0">
            <a:off x="3813171" y="7207105"/>
            <a:ext cx="5217170" cy="1370457"/>
          </a:xfrm>
          <a:prstGeom prst="rect">
            <a:avLst/>
          </a:prstGeom>
        </p:spPr>
        <p:txBody>
          <a:bodyPr anchor="t" rtlCol="false" tIns="0" lIns="0" bIns="0" rIns="0">
            <a:spAutoFit/>
          </a:bodyPr>
          <a:lstStyle/>
          <a:p>
            <a:pPr algn="ctr">
              <a:lnSpc>
                <a:spcPts val="4944"/>
              </a:lnSpc>
            </a:pPr>
            <a:r>
              <a:rPr lang="en-US" sz="4800" b="true">
                <a:solidFill>
                  <a:srgbClr val="FFFFFF"/>
                </a:solidFill>
                <a:latin typeface="Bitter Bold"/>
                <a:ea typeface="Bitter Bold"/>
                <a:cs typeface="Bitter Bold"/>
                <a:sym typeface="Bitter Bold"/>
              </a:rPr>
              <a:t>Commande shell </a:t>
            </a:r>
          </a:p>
          <a:p>
            <a:pPr algn="ctr">
              <a:lnSpc>
                <a:spcPts val="4944"/>
              </a:lnSpc>
              <a:spcBef>
                <a:spcPct val="0"/>
              </a:spcBef>
            </a:pPr>
            <a:r>
              <a:rPr lang="en-US" b="true" sz="4800">
                <a:solidFill>
                  <a:srgbClr val="FFFFFF"/>
                </a:solidFill>
                <a:latin typeface="Bitter Bold"/>
                <a:ea typeface="Bitter Bold"/>
                <a:cs typeface="Bitter Bold"/>
                <a:sym typeface="Bitter Bold"/>
              </a:rPr>
              <a:t>SSH - Htop</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53351" y="3938747"/>
            <a:ext cx="14271699" cy="4995095"/>
          </a:xfrm>
          <a:custGeom>
            <a:avLst/>
            <a:gdLst/>
            <a:ahLst/>
            <a:cxnLst/>
            <a:rect r="r" b="b" t="t" l="l"/>
            <a:pathLst>
              <a:path h="4995095" w="14271699">
                <a:moveTo>
                  <a:pt x="0" y="0"/>
                </a:moveTo>
                <a:lnTo>
                  <a:pt x="14271699" y="0"/>
                </a:lnTo>
                <a:lnTo>
                  <a:pt x="14271699" y="4995095"/>
                </a:lnTo>
                <a:lnTo>
                  <a:pt x="0" y="4995095"/>
                </a:lnTo>
                <a:lnTo>
                  <a:pt x="0" y="0"/>
                </a:lnTo>
                <a:close/>
              </a:path>
            </a:pathLst>
          </a:custGeom>
          <a:blipFill>
            <a:blip r:embed="rId5"/>
            <a:stretch>
              <a:fillRect l="0" t="0" r="0" b="0"/>
            </a:stretch>
          </a:blipFill>
        </p:spPr>
      </p:sp>
      <p:sp>
        <p:nvSpPr>
          <p:cNvPr name="TextBox 6" id="6"/>
          <p:cNvSpPr txBox="true"/>
          <p:nvPr/>
        </p:nvSpPr>
        <p:spPr>
          <a:xfrm rot="0">
            <a:off x="1553351" y="1696794"/>
            <a:ext cx="11941741" cy="1728978"/>
          </a:xfrm>
          <a:prstGeom prst="rect">
            <a:avLst/>
          </a:prstGeom>
        </p:spPr>
        <p:txBody>
          <a:bodyPr anchor="t" rtlCol="false" tIns="0" lIns="0" bIns="0" rIns="0">
            <a:spAutoFit/>
          </a:bodyPr>
          <a:lstStyle/>
          <a:p>
            <a:pPr algn="l">
              <a:lnSpc>
                <a:spcPts val="4326"/>
              </a:lnSpc>
            </a:pPr>
            <a:r>
              <a:rPr lang="en-US" sz="4200" b="true">
                <a:solidFill>
                  <a:srgbClr val="FFFFFF"/>
                </a:solidFill>
                <a:latin typeface="Bitter Bold"/>
                <a:ea typeface="Bitter Bold"/>
                <a:cs typeface="Bitter Bold"/>
                <a:sym typeface="Bitter Bold"/>
              </a:rPr>
              <a:t>Automatiser les tâches et</a:t>
            </a:r>
          </a:p>
          <a:p>
            <a:pPr algn="l">
              <a:lnSpc>
                <a:spcPts val="4326"/>
              </a:lnSpc>
            </a:pPr>
            <a:r>
              <a:rPr lang="en-US" sz="4200" b="true">
                <a:solidFill>
                  <a:srgbClr val="FFFFFF"/>
                </a:solidFill>
                <a:latin typeface="Bitter Bold"/>
                <a:ea typeface="Bitter Bold"/>
                <a:cs typeface="Bitter Bold"/>
                <a:sym typeface="Bitter Bold"/>
              </a:rPr>
              <a:t>Optimiser l’observabilité</a:t>
            </a:r>
          </a:p>
          <a:p>
            <a:pPr algn="l" marL="0" indent="0" lvl="0">
              <a:lnSpc>
                <a:spcPts val="4326"/>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4958460"/>
            <a:ext cx="7741338" cy="4025496"/>
          </a:xfrm>
          <a:custGeom>
            <a:avLst/>
            <a:gdLst/>
            <a:ahLst/>
            <a:cxnLst/>
            <a:rect r="r" b="b" t="t" l="l"/>
            <a:pathLst>
              <a:path h="4025496" w="7741338">
                <a:moveTo>
                  <a:pt x="0" y="0"/>
                </a:moveTo>
                <a:lnTo>
                  <a:pt x="7741338" y="0"/>
                </a:lnTo>
                <a:lnTo>
                  <a:pt x="7741338" y="4025496"/>
                </a:lnTo>
                <a:lnTo>
                  <a:pt x="0" y="4025496"/>
                </a:lnTo>
                <a:lnTo>
                  <a:pt x="0" y="0"/>
                </a:lnTo>
                <a:close/>
              </a:path>
            </a:pathLst>
          </a:custGeom>
          <a:blipFill>
            <a:blip r:embed="rId5"/>
            <a:stretch>
              <a:fillRect l="0" t="0" r="0" b="0"/>
            </a:stretch>
          </a:blipFill>
        </p:spPr>
      </p:sp>
      <p:sp>
        <p:nvSpPr>
          <p:cNvPr name="Freeform 6" id="6"/>
          <p:cNvSpPr/>
          <p:nvPr/>
        </p:nvSpPr>
        <p:spPr>
          <a:xfrm flipH="false" flipV="false" rot="0">
            <a:off x="9259291" y="4958460"/>
            <a:ext cx="8507056" cy="4025496"/>
          </a:xfrm>
          <a:custGeom>
            <a:avLst/>
            <a:gdLst/>
            <a:ahLst/>
            <a:cxnLst/>
            <a:rect r="r" b="b" t="t" l="l"/>
            <a:pathLst>
              <a:path h="4025496" w="8507056">
                <a:moveTo>
                  <a:pt x="0" y="0"/>
                </a:moveTo>
                <a:lnTo>
                  <a:pt x="8507056" y="0"/>
                </a:lnTo>
                <a:lnTo>
                  <a:pt x="8507056" y="4025496"/>
                </a:lnTo>
                <a:lnTo>
                  <a:pt x="0" y="4025496"/>
                </a:lnTo>
                <a:lnTo>
                  <a:pt x="0" y="0"/>
                </a:lnTo>
                <a:close/>
              </a:path>
            </a:pathLst>
          </a:custGeom>
          <a:blipFill>
            <a:blip r:embed="rId6"/>
            <a:stretch>
              <a:fillRect l="-4234" t="0" r="-4234" b="0"/>
            </a:stretch>
          </a:blipFill>
        </p:spPr>
      </p:sp>
      <p:sp>
        <p:nvSpPr>
          <p:cNvPr name="TextBox 7" id="7"/>
          <p:cNvSpPr txBox="true"/>
          <p:nvPr/>
        </p:nvSpPr>
        <p:spPr>
          <a:xfrm rot="0">
            <a:off x="1028700" y="1466840"/>
            <a:ext cx="11941741" cy="1767078"/>
          </a:xfrm>
          <a:prstGeom prst="rect">
            <a:avLst/>
          </a:prstGeom>
        </p:spPr>
        <p:txBody>
          <a:bodyPr anchor="t" rtlCol="false" tIns="0" lIns="0" bIns="0" rIns="0">
            <a:spAutoFit/>
          </a:bodyPr>
          <a:lstStyle/>
          <a:p>
            <a:pPr algn="l" marL="0" indent="0" lvl="0">
              <a:lnSpc>
                <a:spcPts val="4326"/>
              </a:lnSpc>
            </a:pPr>
            <a:r>
              <a:rPr lang="en-US" b="true" sz="4200">
                <a:solidFill>
                  <a:srgbClr val="FFFFFF"/>
                </a:solidFill>
                <a:latin typeface="Bitter Bold"/>
                <a:ea typeface="Bitter Bold"/>
                <a:cs typeface="Bitter Bold"/>
                <a:sym typeface="Bitter Bold"/>
              </a:rPr>
              <a:t>Créations d’agents et de jobs de purifications des espaces mémoires et ressources cpu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6904" y="3463622"/>
            <a:ext cx="8642400" cy="5659299"/>
          </a:xfrm>
          <a:custGeom>
            <a:avLst/>
            <a:gdLst/>
            <a:ahLst/>
            <a:cxnLst/>
            <a:rect r="r" b="b" t="t" l="l"/>
            <a:pathLst>
              <a:path h="5659299" w="8642400">
                <a:moveTo>
                  <a:pt x="0" y="0"/>
                </a:moveTo>
                <a:lnTo>
                  <a:pt x="8642400" y="0"/>
                </a:lnTo>
                <a:lnTo>
                  <a:pt x="8642400" y="5659299"/>
                </a:lnTo>
                <a:lnTo>
                  <a:pt x="0" y="5659299"/>
                </a:lnTo>
                <a:lnTo>
                  <a:pt x="0" y="0"/>
                </a:lnTo>
                <a:close/>
              </a:path>
            </a:pathLst>
          </a:custGeom>
          <a:blipFill>
            <a:blip r:embed="rId5"/>
            <a:stretch>
              <a:fillRect l="0" t="0" r="0" b="0"/>
            </a:stretch>
          </a:blipFill>
        </p:spPr>
      </p:sp>
      <p:sp>
        <p:nvSpPr>
          <p:cNvPr name="Freeform 6" id="6"/>
          <p:cNvSpPr/>
          <p:nvPr/>
        </p:nvSpPr>
        <p:spPr>
          <a:xfrm flipH="false" flipV="false" rot="0">
            <a:off x="14742604" y="6818638"/>
            <a:ext cx="1627535" cy="2468130"/>
          </a:xfrm>
          <a:custGeom>
            <a:avLst/>
            <a:gdLst/>
            <a:ahLst/>
            <a:cxnLst/>
            <a:rect r="r" b="b" t="t" l="l"/>
            <a:pathLst>
              <a:path h="2468130" w="1627535">
                <a:moveTo>
                  <a:pt x="0" y="0"/>
                </a:moveTo>
                <a:lnTo>
                  <a:pt x="1627535" y="0"/>
                </a:lnTo>
                <a:lnTo>
                  <a:pt x="1627535" y="2468130"/>
                </a:lnTo>
                <a:lnTo>
                  <a:pt x="0" y="2468130"/>
                </a:lnTo>
                <a:lnTo>
                  <a:pt x="0" y="0"/>
                </a:lnTo>
                <a:close/>
              </a:path>
            </a:pathLst>
          </a:custGeom>
          <a:blipFill>
            <a:blip r:embed="rId6"/>
            <a:stretch>
              <a:fillRect l="0" t="0" r="0" b="0"/>
            </a:stretch>
          </a:blipFill>
        </p:spPr>
      </p:sp>
      <p:sp>
        <p:nvSpPr>
          <p:cNvPr name="Freeform 7" id="7"/>
          <p:cNvSpPr/>
          <p:nvPr/>
        </p:nvSpPr>
        <p:spPr>
          <a:xfrm flipH="false" flipV="false" rot="0">
            <a:off x="9787269" y="6818638"/>
            <a:ext cx="2299381" cy="2439662"/>
          </a:xfrm>
          <a:custGeom>
            <a:avLst/>
            <a:gdLst/>
            <a:ahLst/>
            <a:cxnLst/>
            <a:rect r="r" b="b" t="t" l="l"/>
            <a:pathLst>
              <a:path h="2439662" w="2299381">
                <a:moveTo>
                  <a:pt x="0" y="0"/>
                </a:moveTo>
                <a:lnTo>
                  <a:pt x="2299381" y="0"/>
                </a:lnTo>
                <a:lnTo>
                  <a:pt x="2299381" y="2439662"/>
                </a:lnTo>
                <a:lnTo>
                  <a:pt x="0" y="2439662"/>
                </a:lnTo>
                <a:lnTo>
                  <a:pt x="0" y="0"/>
                </a:lnTo>
                <a:close/>
              </a:path>
            </a:pathLst>
          </a:custGeom>
          <a:blipFill>
            <a:blip r:embed="rId7"/>
            <a:stretch>
              <a:fillRect l="0" t="0" r="0" b="0"/>
            </a:stretch>
          </a:blipFill>
        </p:spPr>
      </p:sp>
      <p:sp>
        <p:nvSpPr>
          <p:cNvPr name="TextBox 8" id="8"/>
          <p:cNvSpPr txBox="true"/>
          <p:nvPr/>
        </p:nvSpPr>
        <p:spPr>
          <a:xfrm rot="0">
            <a:off x="1553351" y="1696794"/>
            <a:ext cx="11941741" cy="1186053"/>
          </a:xfrm>
          <a:prstGeom prst="rect">
            <a:avLst/>
          </a:prstGeom>
        </p:spPr>
        <p:txBody>
          <a:bodyPr anchor="t" rtlCol="false" tIns="0" lIns="0" bIns="0" rIns="0">
            <a:spAutoFit/>
          </a:bodyPr>
          <a:lstStyle/>
          <a:p>
            <a:pPr algn="l" marL="0" indent="0" lvl="0">
              <a:lnSpc>
                <a:spcPts val="4326"/>
              </a:lnSpc>
            </a:pPr>
            <a:r>
              <a:rPr lang="en-US" b="true" sz="4200">
                <a:solidFill>
                  <a:srgbClr val="FFFFFF"/>
                </a:solidFill>
                <a:latin typeface="Bitter Bold"/>
                <a:ea typeface="Bitter Bold"/>
                <a:cs typeface="Bitter Bold"/>
                <a:sym typeface="Bitter Bold"/>
              </a:rPr>
              <a:t>L’aspect  sécurité - Une routine transverse aux différentes pistes</a:t>
            </a:r>
          </a:p>
        </p:txBody>
      </p:sp>
      <p:sp>
        <p:nvSpPr>
          <p:cNvPr name="TextBox 9" id="9"/>
          <p:cNvSpPr txBox="true"/>
          <p:nvPr/>
        </p:nvSpPr>
        <p:spPr>
          <a:xfrm rot="0">
            <a:off x="8631025" y="3641186"/>
            <a:ext cx="8115300" cy="2069338"/>
          </a:xfrm>
          <a:prstGeom prst="rect">
            <a:avLst/>
          </a:prstGeom>
        </p:spPr>
        <p:txBody>
          <a:bodyPr anchor="t" rtlCol="false" tIns="0" lIns="0" bIns="0" rIns="0">
            <a:spAutoFit/>
          </a:bodyPr>
          <a:lstStyle/>
          <a:p>
            <a:pPr algn="ctr">
              <a:lnSpc>
                <a:spcPts val="3296"/>
              </a:lnSpc>
              <a:spcBef>
                <a:spcPct val="0"/>
              </a:spcBef>
            </a:pPr>
            <a:r>
              <a:rPr lang="en-US" sz="3200">
                <a:solidFill>
                  <a:srgbClr val="FFFFFF"/>
                </a:solidFill>
                <a:latin typeface="Bitter"/>
                <a:ea typeface="Bitter"/>
                <a:cs typeface="Bitter"/>
                <a:sym typeface="Bitter"/>
              </a:rPr>
              <a:t>La qualité de code et la sécurité applicative sont suivies</a:t>
            </a:r>
          </a:p>
          <a:p>
            <a:pPr algn="ctr">
              <a:lnSpc>
                <a:spcPts val="3296"/>
              </a:lnSpc>
              <a:spcBef>
                <a:spcPct val="0"/>
              </a:spcBef>
            </a:pPr>
            <a:r>
              <a:rPr lang="en-US" sz="3200">
                <a:solidFill>
                  <a:srgbClr val="FFFFFF"/>
                </a:solidFill>
                <a:latin typeface="Bitter"/>
                <a:ea typeface="Bitter"/>
                <a:cs typeface="Bitter"/>
                <a:sym typeface="Bitter"/>
              </a:rPr>
              <a:t>Les vulnérabilités du code inspectées et traités notamment sur les images docker et les artéfacts livrés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2361673"/>
            <a:ext cx="5573787" cy="5563653"/>
          </a:xfrm>
          <a:custGeom>
            <a:avLst/>
            <a:gdLst/>
            <a:ahLst/>
            <a:cxnLst/>
            <a:rect r="r" b="b" t="t" l="l"/>
            <a:pathLst>
              <a:path h="5563653" w="5573787">
                <a:moveTo>
                  <a:pt x="0" y="0"/>
                </a:moveTo>
                <a:lnTo>
                  <a:pt x="5573787" y="0"/>
                </a:lnTo>
                <a:lnTo>
                  <a:pt x="5573787" y="5563654"/>
                </a:lnTo>
                <a:lnTo>
                  <a:pt x="0" y="5563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499475" y="2640174"/>
            <a:ext cx="3765199" cy="1107711"/>
          </a:xfrm>
          <a:custGeom>
            <a:avLst/>
            <a:gdLst/>
            <a:ahLst/>
            <a:cxnLst/>
            <a:rect r="r" b="b" t="t" l="l"/>
            <a:pathLst>
              <a:path h="1107711" w="3765199">
                <a:moveTo>
                  <a:pt x="0" y="0"/>
                </a:moveTo>
                <a:lnTo>
                  <a:pt x="3765199" y="0"/>
                </a:lnTo>
                <a:lnTo>
                  <a:pt x="3765199" y="1107711"/>
                </a:lnTo>
                <a:lnTo>
                  <a:pt x="0" y="1107711"/>
                </a:lnTo>
                <a:lnTo>
                  <a:pt x="0" y="0"/>
                </a:lnTo>
                <a:close/>
              </a:path>
            </a:pathLst>
          </a:custGeom>
          <a:blipFill>
            <a:blip r:embed="rId7"/>
            <a:stretch>
              <a:fillRect l="-34413" t="-2423" r="0" b="-2423"/>
            </a:stretch>
          </a:blipFill>
        </p:spPr>
      </p:sp>
      <p:sp>
        <p:nvSpPr>
          <p:cNvPr name="Freeform 7" id="7"/>
          <p:cNvSpPr/>
          <p:nvPr/>
        </p:nvSpPr>
        <p:spPr>
          <a:xfrm flipH="false" flipV="false" rot="608892">
            <a:off x="10702655" y="2423082"/>
            <a:ext cx="1537288" cy="866646"/>
          </a:xfrm>
          <a:custGeom>
            <a:avLst/>
            <a:gdLst/>
            <a:ahLst/>
            <a:cxnLst/>
            <a:rect r="r" b="b" t="t" l="l"/>
            <a:pathLst>
              <a:path h="866646" w="1537288">
                <a:moveTo>
                  <a:pt x="0" y="0"/>
                </a:moveTo>
                <a:lnTo>
                  <a:pt x="1537288" y="0"/>
                </a:lnTo>
                <a:lnTo>
                  <a:pt x="1537288" y="866645"/>
                </a:lnTo>
                <a:lnTo>
                  <a:pt x="0" y="866645"/>
                </a:lnTo>
                <a:lnTo>
                  <a:pt x="0" y="0"/>
                </a:lnTo>
                <a:close/>
              </a:path>
            </a:pathLst>
          </a:custGeom>
          <a:blipFill>
            <a:blip r:embed="rId8"/>
            <a:stretch>
              <a:fillRect l="0" t="0" r="0" b="0"/>
            </a:stretch>
          </a:blipFill>
        </p:spPr>
      </p:sp>
      <p:sp>
        <p:nvSpPr>
          <p:cNvPr name="Freeform 8" id="8"/>
          <p:cNvSpPr/>
          <p:nvPr/>
        </p:nvSpPr>
        <p:spPr>
          <a:xfrm flipH="false" flipV="false" rot="0">
            <a:off x="8663857" y="4788748"/>
            <a:ext cx="1734940" cy="978073"/>
          </a:xfrm>
          <a:custGeom>
            <a:avLst/>
            <a:gdLst/>
            <a:ahLst/>
            <a:cxnLst/>
            <a:rect r="r" b="b" t="t" l="l"/>
            <a:pathLst>
              <a:path h="978073" w="1734940">
                <a:moveTo>
                  <a:pt x="0" y="0"/>
                </a:moveTo>
                <a:lnTo>
                  <a:pt x="1734941" y="0"/>
                </a:lnTo>
                <a:lnTo>
                  <a:pt x="1734941" y="978073"/>
                </a:lnTo>
                <a:lnTo>
                  <a:pt x="0" y="978073"/>
                </a:lnTo>
                <a:lnTo>
                  <a:pt x="0" y="0"/>
                </a:lnTo>
                <a:close/>
              </a:path>
            </a:pathLst>
          </a:custGeom>
          <a:blipFill>
            <a:blip r:embed="rId8"/>
            <a:stretch>
              <a:fillRect l="0" t="0" r="0" b="0"/>
            </a:stretch>
          </a:blipFill>
        </p:spPr>
      </p:sp>
      <p:sp>
        <p:nvSpPr>
          <p:cNvPr name="Freeform 9" id="9"/>
          <p:cNvSpPr/>
          <p:nvPr/>
        </p:nvSpPr>
        <p:spPr>
          <a:xfrm flipH="false" flipV="false" rot="-71868">
            <a:off x="9049936" y="6595549"/>
            <a:ext cx="1793734" cy="1011217"/>
          </a:xfrm>
          <a:custGeom>
            <a:avLst/>
            <a:gdLst/>
            <a:ahLst/>
            <a:cxnLst/>
            <a:rect r="r" b="b" t="t" l="l"/>
            <a:pathLst>
              <a:path h="1011217" w="1793734">
                <a:moveTo>
                  <a:pt x="0" y="0"/>
                </a:moveTo>
                <a:lnTo>
                  <a:pt x="1793734" y="0"/>
                </a:lnTo>
                <a:lnTo>
                  <a:pt x="1793734" y="1011218"/>
                </a:lnTo>
                <a:lnTo>
                  <a:pt x="0" y="1011218"/>
                </a:lnTo>
                <a:lnTo>
                  <a:pt x="0" y="0"/>
                </a:lnTo>
                <a:close/>
              </a:path>
            </a:pathLst>
          </a:custGeom>
          <a:blipFill>
            <a:blip r:embed="rId8"/>
            <a:stretch>
              <a:fillRect l="0" t="0" r="0" b="0"/>
            </a:stretch>
          </a:blipFill>
        </p:spPr>
      </p:sp>
      <p:sp>
        <p:nvSpPr>
          <p:cNvPr name="Freeform 10" id="10"/>
          <p:cNvSpPr/>
          <p:nvPr/>
        </p:nvSpPr>
        <p:spPr>
          <a:xfrm flipH="false" flipV="false" rot="0">
            <a:off x="12499475" y="4062095"/>
            <a:ext cx="3245175" cy="3245175"/>
          </a:xfrm>
          <a:custGeom>
            <a:avLst/>
            <a:gdLst/>
            <a:ahLst/>
            <a:cxnLst/>
            <a:rect r="r" b="b" t="t" l="l"/>
            <a:pathLst>
              <a:path h="3245175" w="3245175">
                <a:moveTo>
                  <a:pt x="0" y="0"/>
                </a:moveTo>
                <a:lnTo>
                  <a:pt x="3245174" y="0"/>
                </a:lnTo>
                <a:lnTo>
                  <a:pt x="3245174" y="3245175"/>
                </a:lnTo>
                <a:lnTo>
                  <a:pt x="0" y="3245175"/>
                </a:lnTo>
                <a:lnTo>
                  <a:pt x="0" y="0"/>
                </a:lnTo>
                <a:close/>
              </a:path>
            </a:pathLst>
          </a:custGeom>
          <a:blipFill>
            <a:blip r:embed="rId9"/>
            <a:stretch>
              <a:fillRect l="0" t="0" r="0" b="0"/>
            </a:stretch>
          </a:blipFill>
        </p:spPr>
      </p:sp>
      <p:sp>
        <p:nvSpPr>
          <p:cNvPr name="Freeform 11" id="11"/>
          <p:cNvSpPr/>
          <p:nvPr/>
        </p:nvSpPr>
        <p:spPr>
          <a:xfrm flipH="false" flipV="false" rot="0">
            <a:off x="3015971" y="7814572"/>
            <a:ext cx="4145778" cy="1744559"/>
          </a:xfrm>
          <a:custGeom>
            <a:avLst/>
            <a:gdLst/>
            <a:ahLst/>
            <a:cxnLst/>
            <a:rect r="r" b="b" t="t" l="l"/>
            <a:pathLst>
              <a:path h="1744559" w="4145778">
                <a:moveTo>
                  <a:pt x="0" y="0"/>
                </a:moveTo>
                <a:lnTo>
                  <a:pt x="4145778" y="0"/>
                </a:lnTo>
                <a:lnTo>
                  <a:pt x="4145778" y="1744559"/>
                </a:lnTo>
                <a:lnTo>
                  <a:pt x="0" y="1744559"/>
                </a:lnTo>
                <a:lnTo>
                  <a:pt x="0" y="0"/>
                </a:lnTo>
                <a:close/>
              </a:path>
            </a:pathLst>
          </a:custGeom>
          <a:blipFill>
            <a:blip r:embed="rId10"/>
            <a:stretch>
              <a:fillRect l="0" t="0" r="0" b="0"/>
            </a:stretch>
          </a:blipFill>
        </p:spPr>
      </p:sp>
      <p:sp>
        <p:nvSpPr>
          <p:cNvPr name="Freeform 12" id="12"/>
          <p:cNvSpPr/>
          <p:nvPr/>
        </p:nvSpPr>
        <p:spPr>
          <a:xfrm flipH="false" flipV="false" rot="0">
            <a:off x="4170611" y="2463796"/>
            <a:ext cx="3250620" cy="1826435"/>
          </a:xfrm>
          <a:custGeom>
            <a:avLst/>
            <a:gdLst/>
            <a:ahLst/>
            <a:cxnLst/>
            <a:rect r="r" b="b" t="t" l="l"/>
            <a:pathLst>
              <a:path h="1826435" w="3250620">
                <a:moveTo>
                  <a:pt x="0" y="0"/>
                </a:moveTo>
                <a:lnTo>
                  <a:pt x="3250620" y="0"/>
                </a:lnTo>
                <a:lnTo>
                  <a:pt x="3250620" y="1826436"/>
                </a:lnTo>
                <a:lnTo>
                  <a:pt x="0" y="1826436"/>
                </a:lnTo>
                <a:lnTo>
                  <a:pt x="0" y="0"/>
                </a:lnTo>
                <a:close/>
              </a:path>
            </a:pathLst>
          </a:custGeom>
          <a:blipFill>
            <a:blip r:embed="rId11"/>
            <a:stretch>
              <a:fillRect l="0" t="0" r="0" b="0"/>
            </a:stretch>
          </a:blipFill>
        </p:spPr>
      </p:sp>
      <p:sp>
        <p:nvSpPr>
          <p:cNvPr name="TextBox 13" id="13"/>
          <p:cNvSpPr txBox="true"/>
          <p:nvPr/>
        </p:nvSpPr>
        <p:spPr>
          <a:xfrm rot="0">
            <a:off x="1242594" y="1108376"/>
            <a:ext cx="9611449" cy="1186053"/>
          </a:xfrm>
          <a:prstGeom prst="rect">
            <a:avLst/>
          </a:prstGeom>
        </p:spPr>
        <p:txBody>
          <a:bodyPr anchor="t" rtlCol="false" tIns="0" lIns="0" bIns="0" rIns="0">
            <a:spAutoFit/>
          </a:bodyPr>
          <a:lstStyle/>
          <a:p>
            <a:pPr algn="ctr">
              <a:lnSpc>
                <a:spcPts val="4326"/>
              </a:lnSpc>
            </a:pPr>
            <a:r>
              <a:rPr lang="en-US" sz="4200" b="true">
                <a:solidFill>
                  <a:srgbClr val="FFFFFF"/>
                </a:solidFill>
                <a:latin typeface="Bitter Bold"/>
                <a:ea typeface="Bitter Bold"/>
                <a:cs typeface="Bitter Bold"/>
                <a:sym typeface="Bitter Bold"/>
              </a:rPr>
              <a:t>Contexte Hospitalier</a:t>
            </a:r>
          </a:p>
          <a:p>
            <a:pPr algn="ctr" marL="0" indent="0" lvl="0">
              <a:lnSpc>
                <a:spcPts val="4326"/>
              </a:lnSpc>
            </a:pPr>
            <a:r>
              <a:rPr lang="en-US" b="true" sz="4200">
                <a:solidFill>
                  <a:srgbClr val="FFFFFF"/>
                </a:solidFill>
                <a:latin typeface="Bitter Bold"/>
                <a:ea typeface="Bitter Bold"/>
                <a:cs typeface="Bitter Bold"/>
                <a:sym typeface="Bitter Bold"/>
              </a:rPr>
              <a:t>Internationale - Imagerie médicale</a:t>
            </a:r>
          </a:p>
        </p:txBody>
      </p:sp>
      <p:sp>
        <p:nvSpPr>
          <p:cNvPr name="TextBox 14" id="14"/>
          <p:cNvSpPr txBox="true"/>
          <p:nvPr/>
        </p:nvSpPr>
        <p:spPr>
          <a:xfrm rot="0">
            <a:off x="762452" y="4356907"/>
            <a:ext cx="7901406" cy="2310003"/>
          </a:xfrm>
          <a:prstGeom prst="rect">
            <a:avLst/>
          </a:prstGeom>
        </p:spPr>
        <p:txBody>
          <a:bodyPr anchor="t" rtlCol="false" tIns="0" lIns="0" bIns="0" rIns="0">
            <a:spAutoFit/>
          </a:bodyPr>
          <a:lstStyle/>
          <a:p>
            <a:pPr algn="ctr">
              <a:lnSpc>
                <a:spcPts val="4326"/>
              </a:lnSpc>
            </a:pPr>
            <a:r>
              <a:rPr lang="en-US" sz="4200" b="true">
                <a:solidFill>
                  <a:srgbClr val="FFFFFF"/>
                </a:solidFill>
                <a:latin typeface="Bitter Bold"/>
                <a:ea typeface="Bitter Bold"/>
                <a:cs typeface="Bitter Bold"/>
                <a:sym typeface="Bitter Bold"/>
              </a:rPr>
              <a:t>Enjeux: fiabilité, sécurité des données, conformité, traçabilité</a:t>
            </a:r>
          </a:p>
          <a:p>
            <a:pPr algn="ctr" marL="0" indent="0" lvl="0">
              <a:lnSpc>
                <a:spcPts val="4326"/>
              </a:lnSpc>
            </a:pPr>
          </a:p>
        </p:txBody>
      </p:sp>
      <p:sp>
        <p:nvSpPr>
          <p:cNvPr name="TextBox 15" id="15"/>
          <p:cNvSpPr txBox="true"/>
          <p:nvPr/>
        </p:nvSpPr>
        <p:spPr>
          <a:xfrm rot="0">
            <a:off x="1138157" y="7038094"/>
            <a:ext cx="7901406" cy="605028"/>
          </a:xfrm>
          <a:prstGeom prst="rect">
            <a:avLst/>
          </a:prstGeom>
        </p:spPr>
        <p:txBody>
          <a:bodyPr anchor="t" rtlCol="false" tIns="0" lIns="0" bIns="0" rIns="0">
            <a:spAutoFit/>
          </a:bodyPr>
          <a:lstStyle/>
          <a:p>
            <a:pPr algn="ctr" marL="0" indent="0" lvl="0">
              <a:lnSpc>
                <a:spcPts val="4326"/>
              </a:lnSpc>
            </a:pPr>
            <a:r>
              <a:rPr lang="en-US" b="true" sz="4200">
                <a:solidFill>
                  <a:srgbClr val="FFFFFF"/>
                </a:solidFill>
                <a:latin typeface="Bitter Bold"/>
                <a:ea typeface="Bitter Bold"/>
                <a:cs typeface="Bitter Bold"/>
                <a:sym typeface="Bitter Bold"/>
              </a:rPr>
              <a:t>Equipe et Périmetre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765036" y="2488625"/>
            <a:ext cx="5271134" cy="5309750"/>
          </a:xfrm>
          <a:custGeom>
            <a:avLst/>
            <a:gdLst/>
            <a:ahLst/>
            <a:cxnLst/>
            <a:rect r="r" b="b" t="t" l="l"/>
            <a:pathLst>
              <a:path h="5309750" w="5271134">
                <a:moveTo>
                  <a:pt x="0" y="0"/>
                </a:moveTo>
                <a:lnTo>
                  <a:pt x="5271133" y="0"/>
                </a:lnTo>
                <a:lnTo>
                  <a:pt x="5271133"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2347699" y="2157458"/>
            <a:ext cx="4105808" cy="5972084"/>
          </a:xfrm>
          <a:custGeom>
            <a:avLst/>
            <a:gdLst/>
            <a:ahLst/>
            <a:cxnLst/>
            <a:rect r="r" b="b" t="t" l="l"/>
            <a:pathLst>
              <a:path h="5972084" w="4105808">
                <a:moveTo>
                  <a:pt x="0" y="0"/>
                </a:moveTo>
                <a:lnTo>
                  <a:pt x="4105808" y="0"/>
                </a:lnTo>
                <a:lnTo>
                  <a:pt x="4105808" y="5972084"/>
                </a:lnTo>
                <a:lnTo>
                  <a:pt x="0" y="597208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424873" y="1340827"/>
            <a:ext cx="8728295" cy="204139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Résultats obtenus (qualitatifs)</a:t>
            </a:r>
          </a:p>
        </p:txBody>
      </p:sp>
      <p:sp>
        <p:nvSpPr>
          <p:cNvPr name="TextBox 8" id="8"/>
          <p:cNvSpPr txBox="true"/>
          <p:nvPr/>
        </p:nvSpPr>
        <p:spPr>
          <a:xfrm rot="0">
            <a:off x="8318740" y="3498523"/>
            <a:ext cx="8834427" cy="5242560"/>
          </a:xfrm>
          <a:prstGeom prst="rect">
            <a:avLst/>
          </a:prstGeom>
        </p:spPr>
        <p:txBody>
          <a:bodyPr anchor="t" rtlCol="false" tIns="0" lIns="0" bIns="0" rIns="0">
            <a:spAutoFit/>
          </a:bodyPr>
          <a:lstStyle/>
          <a:p>
            <a:pPr algn="l" marL="518160" indent="-259080" lvl="1">
              <a:lnSpc>
                <a:spcPts val="6000"/>
              </a:lnSpc>
              <a:buFont typeface="Arial"/>
              <a:buChar char="•"/>
            </a:pPr>
            <a:r>
              <a:rPr lang="en-US" sz="2400">
                <a:solidFill>
                  <a:srgbClr val="FFFFFF"/>
                </a:solidFill>
                <a:latin typeface="Bitter"/>
                <a:ea typeface="Bitter"/>
                <a:cs typeface="Bitter"/>
                <a:sym typeface="Bitter"/>
              </a:rPr>
              <a:t>Temps de cycle vers pré‑prod réduit .</a:t>
            </a:r>
          </a:p>
          <a:p>
            <a:pPr algn="l" marL="518160" indent="-259080" lvl="1">
              <a:lnSpc>
                <a:spcPts val="6000"/>
              </a:lnSpc>
              <a:buFont typeface="Arial"/>
              <a:buChar char="•"/>
            </a:pPr>
            <a:r>
              <a:rPr lang="en-US" sz="2400">
                <a:solidFill>
                  <a:srgbClr val="FFFFFF"/>
                </a:solidFill>
                <a:latin typeface="Bitter"/>
                <a:ea typeface="Bitter"/>
                <a:cs typeface="Bitter"/>
                <a:sym typeface="Bitter"/>
              </a:rPr>
              <a:t>Stabilité accrue: relance des tests sans redéploiement.</a:t>
            </a:r>
          </a:p>
          <a:p>
            <a:pPr algn="l" marL="518160" indent="-259080" lvl="1">
              <a:lnSpc>
                <a:spcPts val="6000"/>
              </a:lnSpc>
              <a:buFont typeface="Arial"/>
              <a:buChar char="•"/>
            </a:pPr>
            <a:r>
              <a:rPr lang="en-US" sz="2400">
                <a:solidFill>
                  <a:srgbClr val="FFFFFF"/>
                </a:solidFill>
                <a:latin typeface="Bitter"/>
                <a:ea typeface="Bitter"/>
                <a:cs typeface="Bitter"/>
                <a:sym typeface="Bitter"/>
              </a:rPr>
              <a:t>Traçabilité versions/livrables renforcée (tags → artefacts → notes).</a:t>
            </a:r>
          </a:p>
          <a:p>
            <a:pPr algn="l" marL="518160" indent="-259080" lvl="1">
              <a:lnSpc>
                <a:spcPts val="6000"/>
              </a:lnSpc>
              <a:buFont typeface="Arial"/>
              <a:buChar char="•"/>
            </a:pPr>
            <a:r>
              <a:rPr lang="en-US" sz="2400">
                <a:solidFill>
                  <a:srgbClr val="FFFFFF"/>
                </a:solidFill>
                <a:latin typeface="Bitter"/>
                <a:ea typeface="Bitter"/>
                <a:cs typeface="Bitter"/>
                <a:sym typeface="Bitter"/>
              </a:rPr>
              <a:t>Visibilité consolidée des campagnes E2E et des pipelines.</a:t>
            </a:r>
          </a:p>
          <a:p>
            <a:pPr algn="l" marL="518160" indent="-259080" lvl="1">
              <a:lnSpc>
                <a:spcPts val="6000"/>
              </a:lnSpc>
              <a:buFont typeface="Arial"/>
              <a:buChar char="•"/>
            </a:pPr>
            <a:r>
              <a:rPr lang="en-US" sz="2400">
                <a:solidFill>
                  <a:srgbClr val="FFFFFF"/>
                </a:solidFill>
                <a:latin typeface="Bitter"/>
                <a:ea typeface="Bitter"/>
                <a:cs typeface="Bitter"/>
                <a:sym typeface="Bitter"/>
              </a:rPr>
              <a:t>Capacité disque optimisée via nettoyages automatisés.</a:t>
            </a:r>
          </a:p>
          <a:p>
            <a:pPr algn="l" marL="0" indent="0" lvl="0">
              <a:lnSpc>
                <a:spcPts val="600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181886" y="762866"/>
            <a:ext cx="12376670" cy="2041398"/>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Réponse à la problématique </a:t>
            </a:r>
          </a:p>
        </p:txBody>
      </p:sp>
      <p:pic>
        <p:nvPicPr>
          <p:cNvPr name="Picture 4" id="4"/>
          <p:cNvPicPr>
            <a:picLocks noChangeAspect="true"/>
          </p:cNvPicPr>
          <p:nvPr/>
        </p:nvPicPr>
        <p:blipFill>
          <a:blip r:embed="rId3"/>
          <a:stretch>
            <a:fillRect/>
          </a:stretch>
        </p:blipFill>
        <p:spPr>
          <a:xfrm rot="0">
            <a:off x="22919" y="3984533"/>
            <a:ext cx="13907608" cy="6800407"/>
          </a:xfrm>
          <a:prstGeom prst="rect">
            <a:avLst/>
          </a:prstGeom>
        </p:spPr>
      </p:pic>
      <p:sp>
        <p:nvSpPr>
          <p:cNvPr name="TextBox 5" id="5"/>
          <p:cNvSpPr txBox="true"/>
          <p:nvPr/>
        </p:nvSpPr>
        <p:spPr>
          <a:xfrm rot="0">
            <a:off x="1181886" y="2972924"/>
            <a:ext cx="14871313" cy="1733423"/>
          </a:xfrm>
          <a:prstGeom prst="rect">
            <a:avLst/>
          </a:prstGeom>
        </p:spPr>
        <p:txBody>
          <a:bodyPr anchor="t" rtlCol="false" tIns="0" lIns="0" bIns="0" rIns="0">
            <a:spAutoFit/>
          </a:bodyPr>
          <a:lstStyle/>
          <a:p>
            <a:pPr algn="l">
              <a:lnSpc>
                <a:spcPts val="2265"/>
              </a:lnSpc>
              <a:spcBef>
                <a:spcPct val="0"/>
              </a:spcBef>
            </a:pPr>
            <a:r>
              <a:rPr lang="en-US" sz="2199">
                <a:solidFill>
                  <a:srgbClr val="FFFFFF"/>
                </a:solidFill>
                <a:latin typeface="DM Sans"/>
                <a:ea typeface="DM Sans"/>
                <a:cs typeface="DM Sans"/>
                <a:sym typeface="DM Sans"/>
              </a:rPr>
              <a:t>Dans un cloud privé hospitalier soumis à de fortes contraintes réglementaires (traçabilité, sécurité, disponibilité), améliorer la fiabilité et la rapidité des déploiements exige un modèle d’ingénierie reproductible, observable et sécurisé de bout en bout. La réponse consiste à réduire la variabilité humaine, standardiser les pratiques et outiller la chaîne logicielle pour que chaque changement soit vérifiable, auditable et réversible. Ainsi, nous alignons la conformité (exigences qualité/sécurité), la performance opérationnelle (lead time, taux de réussite) et la résilience des services cliniques. </a:t>
            </a:r>
          </a:p>
        </p:txBody>
      </p:sp>
      <p:sp>
        <p:nvSpPr>
          <p:cNvPr name="TextBox 6" id="6"/>
          <p:cNvSpPr txBox="true"/>
          <p:nvPr/>
        </p:nvSpPr>
        <p:spPr>
          <a:xfrm rot="0">
            <a:off x="1709437" y="5191125"/>
            <a:ext cx="7864364" cy="4421124"/>
          </a:xfrm>
          <a:prstGeom prst="rect">
            <a:avLst/>
          </a:prstGeom>
        </p:spPr>
        <p:txBody>
          <a:bodyPr anchor="t" rtlCol="false" tIns="0" lIns="0" bIns="0" rIns="0">
            <a:spAutoFit/>
          </a:bodyPr>
          <a:lstStyle/>
          <a:p>
            <a:pPr algn="l">
              <a:lnSpc>
                <a:spcPts val="3708"/>
              </a:lnSpc>
              <a:spcBef>
                <a:spcPct val="0"/>
              </a:spcBef>
            </a:pPr>
            <a:r>
              <a:rPr lang="en-US" b="true" sz="3600">
                <a:solidFill>
                  <a:srgbClr val="FFFFFF"/>
                </a:solidFill>
                <a:latin typeface="Bitter Bold"/>
                <a:ea typeface="Bitter Bold"/>
                <a:cs typeface="Bitter Bold"/>
                <a:sym typeface="Bitter Bold"/>
              </a:rPr>
              <a:t>Optimiser et standardiser</a:t>
            </a:r>
          </a:p>
          <a:p>
            <a:pPr algn="l">
              <a:lnSpc>
                <a:spcPts val="3708"/>
              </a:lnSpc>
              <a:spcBef>
                <a:spcPct val="0"/>
              </a:spcBef>
            </a:pPr>
          </a:p>
          <a:p>
            <a:pPr algn="l">
              <a:lnSpc>
                <a:spcPts val="3708"/>
              </a:lnSpc>
              <a:spcBef>
                <a:spcPct val="0"/>
              </a:spcBef>
            </a:pPr>
            <a:r>
              <a:rPr lang="en-US" b="true" sz="3600">
                <a:solidFill>
                  <a:srgbClr val="FFFFFF"/>
                </a:solidFill>
                <a:latin typeface="Bitter Bold"/>
                <a:ea typeface="Bitter Bold"/>
                <a:cs typeface="Bitter Bold"/>
                <a:sym typeface="Bitter Bold"/>
              </a:rPr>
              <a:t>Fiabiliser les tests</a:t>
            </a:r>
          </a:p>
          <a:p>
            <a:pPr algn="l">
              <a:lnSpc>
                <a:spcPts val="3708"/>
              </a:lnSpc>
              <a:spcBef>
                <a:spcPct val="0"/>
              </a:spcBef>
            </a:pPr>
          </a:p>
          <a:p>
            <a:pPr algn="l">
              <a:lnSpc>
                <a:spcPts val="3708"/>
              </a:lnSpc>
              <a:spcBef>
                <a:spcPct val="0"/>
              </a:spcBef>
            </a:pPr>
            <a:r>
              <a:rPr lang="en-US" b="true" sz="3600">
                <a:solidFill>
                  <a:srgbClr val="FFFFFF"/>
                </a:solidFill>
                <a:latin typeface="Bitter Bold"/>
                <a:ea typeface="Bitter Bold"/>
                <a:cs typeface="Bitter Bold"/>
                <a:sym typeface="Bitter Bold"/>
              </a:rPr>
              <a:t>Automatiser les tâches</a:t>
            </a:r>
          </a:p>
          <a:p>
            <a:pPr algn="l">
              <a:lnSpc>
                <a:spcPts val="3708"/>
              </a:lnSpc>
              <a:spcBef>
                <a:spcPct val="0"/>
              </a:spcBef>
            </a:pPr>
          </a:p>
          <a:p>
            <a:pPr algn="l">
              <a:lnSpc>
                <a:spcPts val="3708"/>
              </a:lnSpc>
              <a:spcBef>
                <a:spcPct val="0"/>
              </a:spcBef>
            </a:pPr>
            <a:r>
              <a:rPr lang="en-US" b="true" sz="3600">
                <a:solidFill>
                  <a:srgbClr val="FFFFFF"/>
                </a:solidFill>
                <a:latin typeface="Bitter Bold"/>
                <a:ea typeface="Bitter Bold"/>
                <a:cs typeface="Bitter Bold"/>
                <a:sym typeface="Bitter Bold"/>
              </a:rPr>
              <a:t>Optimiser l’observabilité</a:t>
            </a:r>
          </a:p>
          <a:p>
            <a:pPr algn="l">
              <a:lnSpc>
                <a:spcPts val="3708"/>
              </a:lnSpc>
              <a:spcBef>
                <a:spcPct val="0"/>
              </a:spcBef>
            </a:pPr>
          </a:p>
          <a:p>
            <a:pPr algn="l">
              <a:lnSpc>
                <a:spcPts val="3708"/>
              </a:lnSpc>
              <a:spcBef>
                <a:spcPct val="0"/>
              </a:spcBef>
            </a:pPr>
            <a:r>
              <a:rPr lang="en-US" b="true" sz="3600">
                <a:solidFill>
                  <a:srgbClr val="FFFFFF"/>
                </a:solidFill>
                <a:latin typeface="Bitter Bold"/>
                <a:ea typeface="Bitter Bold"/>
                <a:cs typeface="Bitter Bold"/>
                <a:sym typeface="Bitter Bold"/>
              </a:rPr>
              <a:t>Sécuriser l’infrastructure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616524" y="1651264"/>
            <a:ext cx="9054952" cy="1041273"/>
          </a:xfrm>
          <a:prstGeom prst="rect">
            <a:avLst/>
          </a:prstGeom>
        </p:spPr>
        <p:txBody>
          <a:bodyPr anchor="t" rtlCol="false" tIns="0" lIns="0" bIns="0" rIns="0">
            <a:spAutoFit/>
          </a:bodyPr>
          <a:lstStyle/>
          <a:p>
            <a:pPr algn="ctr" marL="0" indent="0" lvl="0">
              <a:lnSpc>
                <a:spcPts val="7416"/>
              </a:lnSpc>
            </a:pPr>
            <a:r>
              <a:rPr lang="en-US" b="true" sz="7200">
                <a:solidFill>
                  <a:srgbClr val="FFFFFF"/>
                </a:solidFill>
                <a:latin typeface="Bitter Bold"/>
                <a:ea typeface="Bitter Bold"/>
                <a:cs typeface="Bitter Bold"/>
                <a:sym typeface="Bitter Bold"/>
              </a:rPr>
              <a:t>Limites</a:t>
            </a:r>
          </a:p>
        </p:txBody>
      </p:sp>
      <p:grpSp>
        <p:nvGrpSpPr>
          <p:cNvPr name="Group 4" id="4"/>
          <p:cNvGrpSpPr/>
          <p:nvPr/>
        </p:nvGrpSpPr>
        <p:grpSpPr>
          <a:xfrm rot="0">
            <a:off x="3106381" y="4317399"/>
            <a:ext cx="1713533" cy="171353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D3C4F6"/>
            </a:solidFill>
          </p:spPr>
        </p:sp>
        <p:sp>
          <p:nvSpPr>
            <p:cNvPr name="TextBox 6" id="6"/>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01</a:t>
              </a:r>
            </a:p>
          </p:txBody>
        </p:sp>
      </p:grpSp>
      <p:sp>
        <p:nvSpPr>
          <p:cNvPr name="TextBox 7" id="7"/>
          <p:cNvSpPr txBox="true"/>
          <p:nvPr/>
        </p:nvSpPr>
        <p:spPr>
          <a:xfrm rot="0">
            <a:off x="1848964" y="6470513"/>
            <a:ext cx="4228367" cy="3136773"/>
          </a:xfrm>
          <a:prstGeom prst="rect">
            <a:avLst/>
          </a:prstGeom>
        </p:spPr>
        <p:txBody>
          <a:bodyPr anchor="t" rtlCol="false" tIns="0" lIns="0" bIns="0" rIns="0">
            <a:spAutoFit/>
          </a:bodyPr>
          <a:lstStyle/>
          <a:p>
            <a:pPr algn="just" marL="0" indent="0" lvl="0">
              <a:lnSpc>
                <a:spcPts val="2286"/>
              </a:lnSpc>
            </a:pPr>
            <a:r>
              <a:rPr lang="en-US" b="true" sz="1800" spc="107">
                <a:solidFill>
                  <a:srgbClr val="FFFFFF"/>
                </a:solidFill>
                <a:latin typeface="DM Sans Bold"/>
                <a:ea typeface="DM Sans Bold"/>
                <a:cs typeface="DM Sans Bold"/>
                <a:sym typeface="DM Sans Bold"/>
              </a:rPr>
              <a:t>G</a:t>
            </a:r>
            <a:r>
              <a:rPr lang="en-US" b="true" sz="1800" spc="107" strike="noStrike" u="none">
                <a:solidFill>
                  <a:srgbClr val="FFFFFF"/>
                </a:solidFill>
                <a:latin typeface="DM Sans Bold"/>
                <a:ea typeface="DM Sans Bold"/>
                <a:cs typeface="DM Sans Bold"/>
                <a:sym typeface="DM Sans Bold"/>
              </a:rPr>
              <a:t>randeur des équipes et périmètres hétérogènes</a:t>
            </a:r>
          </a:p>
          <a:p>
            <a:pPr algn="just" marL="0" indent="0" lvl="0">
              <a:lnSpc>
                <a:spcPts val="2286"/>
              </a:lnSpc>
            </a:pPr>
            <a:r>
              <a:rPr lang="en-US" b="true" sz="1800" spc="107" strike="noStrike" u="none">
                <a:solidFill>
                  <a:srgbClr val="FFFFFF"/>
                </a:solidFill>
                <a:latin typeface="DM Sans Bold"/>
                <a:ea typeface="DM Sans Bold"/>
                <a:cs typeface="DM Sans Bold"/>
                <a:sym typeface="DM Sans Bold"/>
              </a:rPr>
              <a:t>La coordination entre plusieurs équipes aux scopes différents crée des dépendances fortes sur des livrables produits ailleurs. Résultat: alignement plus lent sur les priorités, risques d’incohérences d’interface, goulots d’étranglement et délais de mise à disposition.</a:t>
            </a:r>
          </a:p>
        </p:txBody>
      </p:sp>
      <p:grpSp>
        <p:nvGrpSpPr>
          <p:cNvPr name="Group 8" id="8"/>
          <p:cNvGrpSpPr/>
          <p:nvPr/>
        </p:nvGrpSpPr>
        <p:grpSpPr>
          <a:xfrm rot="0">
            <a:off x="8287220" y="4317399"/>
            <a:ext cx="1713533" cy="17135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958CEB"/>
            </a:solidFill>
          </p:spPr>
        </p:sp>
        <p:sp>
          <p:nvSpPr>
            <p:cNvPr name="TextBox 10" id="10"/>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02</a:t>
              </a:r>
            </a:p>
          </p:txBody>
        </p:sp>
      </p:grpSp>
      <p:grpSp>
        <p:nvGrpSpPr>
          <p:cNvPr name="Group 11" id="11"/>
          <p:cNvGrpSpPr/>
          <p:nvPr/>
        </p:nvGrpSpPr>
        <p:grpSpPr>
          <a:xfrm rot="0">
            <a:off x="13468087" y="4287955"/>
            <a:ext cx="1713533" cy="17135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sp>
        <p:sp>
          <p:nvSpPr>
            <p:cNvPr name="TextBox 13" id="13"/>
            <p:cNvSpPr txBox="true"/>
            <p:nvPr/>
          </p:nvSpPr>
          <p:spPr>
            <a:xfrm>
              <a:off x="0" y="123825"/>
              <a:ext cx="812800" cy="688975"/>
            </a:xfrm>
            <a:prstGeom prst="rect">
              <a:avLst/>
            </a:prstGeom>
          </p:spPr>
          <p:txBody>
            <a:bodyPr anchor="ctr" rtlCol="false" tIns="50800" lIns="50800" bIns="50800" rIns="50800"/>
            <a:lstStyle/>
            <a:p>
              <a:pPr algn="ctr">
                <a:lnSpc>
                  <a:spcPts val="7724"/>
                </a:lnSpc>
              </a:pPr>
              <a:r>
                <a:rPr lang="en-US" b="true" sz="7499" spc="532">
                  <a:solidFill>
                    <a:srgbClr val="0D0750"/>
                  </a:solidFill>
                  <a:latin typeface="DM Sans Bold"/>
                  <a:ea typeface="DM Sans Bold"/>
                  <a:cs typeface="DM Sans Bold"/>
                  <a:sym typeface="DM Sans Bold"/>
                </a:rPr>
                <a:t>03</a:t>
              </a:r>
            </a:p>
          </p:txBody>
        </p:sp>
      </p:grpSp>
      <p:sp>
        <p:nvSpPr>
          <p:cNvPr name="TextBox 14" id="14"/>
          <p:cNvSpPr txBox="true"/>
          <p:nvPr/>
        </p:nvSpPr>
        <p:spPr>
          <a:xfrm rot="0">
            <a:off x="7029803" y="6470513"/>
            <a:ext cx="4228367" cy="3136773"/>
          </a:xfrm>
          <a:prstGeom prst="rect">
            <a:avLst/>
          </a:prstGeom>
        </p:spPr>
        <p:txBody>
          <a:bodyPr anchor="t" rtlCol="false" tIns="0" lIns="0" bIns="0" rIns="0">
            <a:spAutoFit/>
          </a:bodyPr>
          <a:lstStyle/>
          <a:p>
            <a:pPr algn="just" marL="0" indent="0" lvl="0">
              <a:lnSpc>
                <a:spcPts val="2286"/>
              </a:lnSpc>
            </a:pPr>
            <a:r>
              <a:rPr lang="en-US" b="true" sz="1800" spc="107">
                <a:solidFill>
                  <a:srgbClr val="FFFFFF"/>
                </a:solidFill>
                <a:latin typeface="DM Sans Bold"/>
                <a:ea typeface="DM Sans Bold"/>
                <a:cs typeface="DM Sans Bold"/>
                <a:sym typeface="DM Sans Bold"/>
              </a:rPr>
              <a:t>Matu</a:t>
            </a:r>
            <a:r>
              <a:rPr lang="en-US" b="true" sz="1800" spc="107" strike="noStrike" u="none">
                <a:solidFill>
                  <a:srgbClr val="FFFFFF"/>
                </a:solidFill>
                <a:latin typeface="DM Sans Bold"/>
                <a:ea typeface="DM Sans Bold"/>
                <a:cs typeface="DM Sans Bold"/>
                <a:sym typeface="DM Sans Bold"/>
              </a:rPr>
              <a:t>rité outillage/observabilité et alerting perfectible</a:t>
            </a:r>
          </a:p>
          <a:p>
            <a:pPr algn="just" marL="0" indent="0" lvl="0">
              <a:lnSpc>
                <a:spcPts val="2286"/>
              </a:lnSpc>
            </a:pPr>
            <a:r>
              <a:rPr lang="en-US" b="true" sz="1800" spc="107" strike="noStrike" u="none">
                <a:solidFill>
                  <a:srgbClr val="FFFFFF"/>
                </a:solidFill>
                <a:latin typeface="DM Sans Bold"/>
                <a:ea typeface="DM Sans Bold"/>
                <a:cs typeface="DM Sans Bold"/>
                <a:sym typeface="DM Sans Bold"/>
              </a:rPr>
              <a:t>L’empilement d’outils open source demande une expertise soutenue et l’alerting n’est pas encore suffisamment centré sur des SLO pertinents. Effets: signal/bruit élevé, incidents détectés tardivement, charge cognitive accrue pour les équipes.</a:t>
            </a:r>
          </a:p>
        </p:txBody>
      </p:sp>
      <p:sp>
        <p:nvSpPr>
          <p:cNvPr name="TextBox 15" id="15"/>
          <p:cNvSpPr txBox="true"/>
          <p:nvPr/>
        </p:nvSpPr>
        <p:spPr>
          <a:xfrm rot="0">
            <a:off x="12210670" y="6470513"/>
            <a:ext cx="4228367" cy="3422523"/>
          </a:xfrm>
          <a:prstGeom prst="rect">
            <a:avLst/>
          </a:prstGeom>
        </p:spPr>
        <p:txBody>
          <a:bodyPr anchor="t" rtlCol="false" tIns="0" lIns="0" bIns="0" rIns="0">
            <a:spAutoFit/>
          </a:bodyPr>
          <a:lstStyle/>
          <a:p>
            <a:pPr algn="just" marL="0" indent="0" lvl="0">
              <a:lnSpc>
                <a:spcPts val="2286"/>
              </a:lnSpc>
            </a:pPr>
            <a:r>
              <a:rPr lang="en-US" b="true" sz="1800" spc="107">
                <a:solidFill>
                  <a:srgbClr val="FFFFFF"/>
                </a:solidFill>
                <a:latin typeface="DM Sans Bold"/>
                <a:ea typeface="DM Sans Bold"/>
                <a:cs typeface="DM Sans Bold"/>
                <a:sym typeface="DM Sans Bold"/>
              </a:rPr>
              <a:t>C</a:t>
            </a:r>
            <a:r>
              <a:rPr lang="en-US" b="true" sz="1800" spc="107" strike="noStrike" u="none">
                <a:solidFill>
                  <a:srgbClr val="FFFFFF"/>
                </a:solidFill>
                <a:latin typeface="DM Sans Bold"/>
                <a:ea typeface="DM Sans Bold"/>
                <a:cs typeface="DM Sans Bold"/>
                <a:sym typeface="DM Sans Bold"/>
              </a:rPr>
              <a:t>ouverture et maintenance des tests E2E encore en progression</a:t>
            </a:r>
          </a:p>
          <a:p>
            <a:pPr algn="just" marL="0" indent="0" lvl="0">
              <a:lnSpc>
                <a:spcPts val="2286"/>
              </a:lnSpc>
            </a:pPr>
            <a:r>
              <a:rPr lang="en-US" b="true" sz="1800" spc="107" strike="noStrike" u="none">
                <a:solidFill>
                  <a:srgbClr val="FFFFFF"/>
                </a:solidFill>
                <a:latin typeface="DM Sans Bold"/>
                <a:ea typeface="DM Sans Bold"/>
                <a:cs typeface="DM Sans Bold"/>
                <a:sym typeface="DM Sans Bold"/>
              </a:rPr>
              <a:t>La couverture des parcours critiques n’est pas complète et la maintenance des scénarios existants reste coûteuse (flakiness, données de test, environnements). Conséquences: gates qualité moins prédictibles, détection plus tardive des régressions, ralentissement des cycles.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18842" y="1372972"/>
            <a:ext cx="13650317" cy="1041273"/>
          </a:xfrm>
          <a:prstGeom prst="rect">
            <a:avLst/>
          </a:prstGeom>
        </p:spPr>
        <p:txBody>
          <a:bodyPr anchor="t" rtlCol="false" tIns="0" lIns="0" bIns="0" rIns="0">
            <a:spAutoFit/>
          </a:bodyPr>
          <a:lstStyle/>
          <a:p>
            <a:pPr algn="ctr" marL="0" indent="0" lvl="0">
              <a:lnSpc>
                <a:spcPts val="7416"/>
              </a:lnSpc>
            </a:pPr>
            <a:r>
              <a:rPr lang="en-US" b="true" sz="7200">
                <a:solidFill>
                  <a:srgbClr val="FFFFFF"/>
                </a:solidFill>
                <a:latin typeface="Bitter Bold"/>
                <a:ea typeface="Bitter Bold"/>
                <a:cs typeface="Bitter Bold"/>
                <a:sym typeface="Bitter Bold"/>
              </a:rPr>
              <a:t>Conclusion et Améliorations </a:t>
            </a:r>
          </a:p>
        </p:txBody>
      </p:sp>
      <p:sp>
        <p:nvSpPr>
          <p:cNvPr name="TextBox 6" id="6"/>
          <p:cNvSpPr txBox="true"/>
          <p:nvPr/>
        </p:nvSpPr>
        <p:spPr>
          <a:xfrm rot="0">
            <a:off x="3978058" y="2756807"/>
            <a:ext cx="10650281" cy="6330823"/>
          </a:xfrm>
          <a:prstGeom prst="rect">
            <a:avLst/>
          </a:prstGeom>
        </p:spPr>
        <p:txBody>
          <a:bodyPr anchor="t" rtlCol="false" tIns="0" lIns="0" bIns="0" rIns="0">
            <a:spAutoFit/>
          </a:bodyPr>
          <a:lstStyle/>
          <a:p>
            <a:pPr algn="ctr" marL="0" indent="0" lvl="0">
              <a:lnSpc>
                <a:spcPts val="2830"/>
              </a:lnSpc>
            </a:pPr>
            <a:r>
              <a:rPr lang="en-US" b="true" sz="1899" spc="113" u="none">
                <a:solidFill>
                  <a:srgbClr val="FFFFFF"/>
                </a:solidFill>
                <a:latin typeface="DM Sans Bold"/>
                <a:ea typeface="DM Sans Bold"/>
                <a:cs typeface="DM Sans Bold"/>
                <a:sym typeface="DM Sans Bold"/>
              </a:rPr>
              <a:t>Nous avons posé une base standardisée, observable et sécurisée. Les déploiements sont plus fiables, plus rapides et mieux audités. Prochaine étape: étendre les templates CI/CD à tous les produits, augmenter la couverture E2E et réduire la flakiness. Renforcer l’automatisation des runbooks et des nettoyages. Élever le niveau d’observabilité avec des SLO par service et des alertes actionnables. Continuer le durcissement sécurité (images, secrets, accès) et l’audit continu. Objectif: livrer à l’échelle, avec des indicateurs partagés et une amélioration continue.</a:t>
            </a:r>
          </a:p>
          <a:p>
            <a:pPr algn="ctr" marL="0" indent="0" lvl="0">
              <a:lnSpc>
                <a:spcPts val="2830"/>
              </a:lnSpc>
            </a:pPr>
          </a:p>
          <a:p>
            <a:pPr algn="ctr" marL="0" indent="0" lvl="0">
              <a:lnSpc>
                <a:spcPts val="2830"/>
              </a:lnSpc>
            </a:pPr>
          </a:p>
          <a:p>
            <a:pPr algn="ctr" marL="0" indent="0" lvl="0">
              <a:lnSpc>
                <a:spcPts val="2830"/>
              </a:lnSpc>
            </a:pPr>
          </a:p>
          <a:p>
            <a:pPr algn="ctr" marL="0" indent="0" lvl="0">
              <a:lnSpc>
                <a:spcPts val="2830"/>
              </a:lnSpc>
            </a:pPr>
            <a:r>
              <a:rPr lang="en-US" b="true" sz="1899" spc="113" u="none">
                <a:solidFill>
                  <a:srgbClr val="FFFFFF"/>
                </a:solidFill>
                <a:latin typeface="DM Sans Bold"/>
                <a:ea typeface="DM Sans Bold"/>
                <a:cs typeface="DM Sans Bold"/>
                <a:sym typeface="DM Sans Bold"/>
              </a:rPr>
              <a:t>En conclusion, cette expérience a été un véritable tremplin pour ma carrière, en consolidant mes compétences techniques et organisationnelles, et en me donnant une vision concrète des enjeux de l’industrialisation DevOps dans un environnement médical exigeant. Elle constitue un socle solide sur lequel je pourrai bâtir mes futures missions, en combinant expertise technique et rigueur professionnelle.</a:t>
            </a:r>
          </a:p>
          <a:p>
            <a:pPr algn="ctr" marL="0" indent="0" lvl="0">
              <a:lnSpc>
                <a:spcPts val="2830"/>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337476" y="2701693"/>
            <a:ext cx="6129878" cy="4883614"/>
          </a:xfrm>
          <a:custGeom>
            <a:avLst/>
            <a:gdLst/>
            <a:ahLst/>
            <a:cxnLst/>
            <a:rect r="r" b="b" t="t" l="l"/>
            <a:pathLst>
              <a:path h="4883614" w="6129878">
                <a:moveTo>
                  <a:pt x="0" y="0"/>
                </a:moveTo>
                <a:lnTo>
                  <a:pt x="6129878" y="0"/>
                </a:lnTo>
                <a:lnTo>
                  <a:pt x="6129878" y="4883614"/>
                </a:lnTo>
                <a:lnTo>
                  <a:pt x="0" y="4883614"/>
                </a:lnTo>
                <a:lnTo>
                  <a:pt x="0" y="0"/>
                </a:lnTo>
                <a:close/>
              </a:path>
            </a:pathLst>
          </a:custGeom>
          <a:blipFill>
            <a:blip r:embed="rId5"/>
            <a:stretch>
              <a:fillRect l="0" t="0" r="0" b="0"/>
            </a:stretch>
          </a:blipFill>
        </p:spPr>
      </p:sp>
      <p:sp>
        <p:nvSpPr>
          <p:cNvPr name="Freeform 6" id="6"/>
          <p:cNvSpPr/>
          <p:nvPr/>
        </p:nvSpPr>
        <p:spPr>
          <a:xfrm flipH="false" flipV="false" rot="0">
            <a:off x="-6386409" y="-1711131"/>
            <a:ext cx="23645709" cy="13241597"/>
          </a:xfrm>
          <a:custGeom>
            <a:avLst/>
            <a:gdLst/>
            <a:ahLst/>
            <a:cxnLst/>
            <a:rect r="r" b="b" t="t" l="l"/>
            <a:pathLst>
              <a:path h="13241597" w="23645709">
                <a:moveTo>
                  <a:pt x="0" y="0"/>
                </a:moveTo>
                <a:lnTo>
                  <a:pt x="23645709" y="0"/>
                </a:lnTo>
                <a:lnTo>
                  <a:pt x="23645709" y="13241597"/>
                </a:lnTo>
                <a:lnTo>
                  <a:pt x="0" y="13241597"/>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2361673"/>
            <a:ext cx="5573787" cy="5563653"/>
          </a:xfrm>
          <a:custGeom>
            <a:avLst/>
            <a:gdLst/>
            <a:ahLst/>
            <a:cxnLst/>
            <a:rect r="r" b="b" t="t" l="l"/>
            <a:pathLst>
              <a:path h="5563653" w="5573787">
                <a:moveTo>
                  <a:pt x="0" y="0"/>
                </a:moveTo>
                <a:lnTo>
                  <a:pt x="5573787" y="0"/>
                </a:lnTo>
                <a:lnTo>
                  <a:pt x="5573787" y="5563654"/>
                </a:lnTo>
                <a:lnTo>
                  <a:pt x="0" y="5563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499475" y="2640174"/>
            <a:ext cx="3765199" cy="1107711"/>
          </a:xfrm>
          <a:custGeom>
            <a:avLst/>
            <a:gdLst/>
            <a:ahLst/>
            <a:cxnLst/>
            <a:rect r="r" b="b" t="t" l="l"/>
            <a:pathLst>
              <a:path h="1107711" w="3765199">
                <a:moveTo>
                  <a:pt x="0" y="0"/>
                </a:moveTo>
                <a:lnTo>
                  <a:pt x="3765199" y="0"/>
                </a:lnTo>
                <a:lnTo>
                  <a:pt x="3765199" y="1107711"/>
                </a:lnTo>
                <a:lnTo>
                  <a:pt x="0" y="1107711"/>
                </a:lnTo>
                <a:lnTo>
                  <a:pt x="0" y="0"/>
                </a:lnTo>
                <a:close/>
              </a:path>
            </a:pathLst>
          </a:custGeom>
          <a:blipFill>
            <a:blip r:embed="rId7"/>
            <a:stretch>
              <a:fillRect l="-34413" t="-2423" r="0" b="-2423"/>
            </a:stretch>
          </a:blipFill>
        </p:spPr>
      </p:sp>
      <p:sp>
        <p:nvSpPr>
          <p:cNvPr name="Freeform 7" id="7"/>
          <p:cNvSpPr/>
          <p:nvPr/>
        </p:nvSpPr>
        <p:spPr>
          <a:xfrm flipH="false" flipV="false" rot="0">
            <a:off x="9770861" y="4788748"/>
            <a:ext cx="1734940" cy="978073"/>
          </a:xfrm>
          <a:custGeom>
            <a:avLst/>
            <a:gdLst/>
            <a:ahLst/>
            <a:cxnLst/>
            <a:rect r="r" b="b" t="t" l="l"/>
            <a:pathLst>
              <a:path h="978073" w="1734940">
                <a:moveTo>
                  <a:pt x="0" y="0"/>
                </a:moveTo>
                <a:lnTo>
                  <a:pt x="1734940" y="0"/>
                </a:lnTo>
                <a:lnTo>
                  <a:pt x="1734940" y="978073"/>
                </a:lnTo>
                <a:lnTo>
                  <a:pt x="0" y="978073"/>
                </a:lnTo>
                <a:lnTo>
                  <a:pt x="0" y="0"/>
                </a:lnTo>
                <a:close/>
              </a:path>
            </a:pathLst>
          </a:custGeom>
          <a:blipFill>
            <a:blip r:embed="rId8"/>
            <a:stretch>
              <a:fillRect l="0" t="0" r="0" b="0"/>
            </a:stretch>
          </a:blipFill>
        </p:spPr>
      </p:sp>
      <p:sp>
        <p:nvSpPr>
          <p:cNvPr name="Freeform 8" id="8"/>
          <p:cNvSpPr/>
          <p:nvPr/>
        </p:nvSpPr>
        <p:spPr>
          <a:xfrm flipH="false" flipV="false" rot="0">
            <a:off x="12499475" y="3655197"/>
            <a:ext cx="3245175" cy="3245175"/>
          </a:xfrm>
          <a:custGeom>
            <a:avLst/>
            <a:gdLst/>
            <a:ahLst/>
            <a:cxnLst/>
            <a:rect r="r" b="b" t="t" l="l"/>
            <a:pathLst>
              <a:path h="3245175" w="3245175">
                <a:moveTo>
                  <a:pt x="0" y="0"/>
                </a:moveTo>
                <a:lnTo>
                  <a:pt x="3245174" y="0"/>
                </a:lnTo>
                <a:lnTo>
                  <a:pt x="3245174" y="3245175"/>
                </a:lnTo>
                <a:lnTo>
                  <a:pt x="0" y="3245175"/>
                </a:lnTo>
                <a:lnTo>
                  <a:pt x="0" y="0"/>
                </a:lnTo>
                <a:close/>
              </a:path>
            </a:pathLst>
          </a:custGeom>
          <a:blipFill>
            <a:blip r:embed="rId9"/>
            <a:stretch>
              <a:fillRect l="0" t="0" r="0" b="0"/>
            </a:stretch>
          </a:blipFill>
        </p:spPr>
      </p:sp>
      <p:sp>
        <p:nvSpPr>
          <p:cNvPr name="Freeform 9" id="9"/>
          <p:cNvSpPr/>
          <p:nvPr/>
        </p:nvSpPr>
        <p:spPr>
          <a:xfrm flipH="false" flipV="false" rot="0">
            <a:off x="1919604" y="1435095"/>
            <a:ext cx="6744254" cy="7311095"/>
          </a:xfrm>
          <a:custGeom>
            <a:avLst/>
            <a:gdLst/>
            <a:ahLst/>
            <a:cxnLst/>
            <a:rect r="r" b="b" t="t" l="l"/>
            <a:pathLst>
              <a:path h="7311095" w="6744254">
                <a:moveTo>
                  <a:pt x="0" y="0"/>
                </a:moveTo>
                <a:lnTo>
                  <a:pt x="6744253" y="0"/>
                </a:lnTo>
                <a:lnTo>
                  <a:pt x="6744253" y="7311095"/>
                </a:lnTo>
                <a:lnTo>
                  <a:pt x="0" y="7311095"/>
                </a:lnTo>
                <a:lnTo>
                  <a:pt x="0" y="0"/>
                </a:lnTo>
                <a:close/>
              </a:path>
            </a:pathLst>
          </a:custGeom>
          <a:blipFill>
            <a:blip r:embed="rId10"/>
            <a:stretch>
              <a:fillRect l="0" t="0" r="0" b="0"/>
            </a:stretch>
          </a:blipFill>
        </p:spPr>
      </p:sp>
      <p:sp>
        <p:nvSpPr>
          <p:cNvPr name="TextBox 10" id="10"/>
          <p:cNvSpPr txBox="true"/>
          <p:nvPr/>
        </p:nvSpPr>
        <p:spPr>
          <a:xfrm rot="0">
            <a:off x="12499475" y="1884083"/>
            <a:ext cx="2604195" cy="392052"/>
          </a:xfrm>
          <a:prstGeom prst="rect">
            <a:avLst/>
          </a:prstGeom>
        </p:spPr>
        <p:txBody>
          <a:bodyPr anchor="t" rtlCol="false" tIns="0" lIns="0" bIns="0" rIns="0">
            <a:spAutoFit/>
          </a:bodyPr>
          <a:lstStyle/>
          <a:p>
            <a:pPr algn="ctr">
              <a:lnSpc>
                <a:spcPts val="2799"/>
              </a:lnSpc>
              <a:spcBef>
                <a:spcPct val="0"/>
              </a:spcBef>
            </a:pPr>
            <a:r>
              <a:rPr lang="en-US" b="true" sz="2717">
                <a:solidFill>
                  <a:srgbClr val="FFFFFF"/>
                </a:solidFill>
                <a:latin typeface="Bitter Bold"/>
                <a:ea typeface="Bitter Bold"/>
                <a:cs typeface="Bitter Bold"/>
                <a:sym typeface="Bitter Bold"/>
              </a:rPr>
              <a:t>GE HealthCare'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090685" y="1989788"/>
            <a:ext cx="3798588" cy="6307423"/>
          </a:xfrm>
          <a:custGeom>
            <a:avLst/>
            <a:gdLst/>
            <a:ahLst/>
            <a:cxnLst/>
            <a:rect r="r" b="b" t="t" l="l"/>
            <a:pathLst>
              <a:path h="6307423" w="3798588">
                <a:moveTo>
                  <a:pt x="0" y="0"/>
                </a:moveTo>
                <a:lnTo>
                  <a:pt x="3798588" y="0"/>
                </a:lnTo>
                <a:lnTo>
                  <a:pt x="3798588" y="6307424"/>
                </a:lnTo>
                <a:lnTo>
                  <a:pt x="0" y="6307424"/>
                </a:lnTo>
                <a:lnTo>
                  <a:pt x="0" y="0"/>
                </a:lnTo>
                <a:close/>
              </a:path>
            </a:pathLst>
          </a:custGeom>
          <a:blipFill>
            <a:blip r:embed="rId5"/>
            <a:stretch>
              <a:fillRect l="0" t="0" r="0" b="0"/>
            </a:stretch>
          </a:blipFill>
        </p:spPr>
      </p:sp>
      <p:sp>
        <p:nvSpPr>
          <p:cNvPr name="Freeform 5" id="5"/>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53999" y="795185"/>
            <a:ext cx="7901406" cy="104127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 Sujet et cadre</a:t>
            </a:r>
          </a:p>
        </p:txBody>
      </p:sp>
      <p:sp>
        <p:nvSpPr>
          <p:cNvPr name="TextBox 8" id="8"/>
          <p:cNvSpPr txBox="true"/>
          <p:nvPr/>
        </p:nvSpPr>
        <p:spPr>
          <a:xfrm rot="0">
            <a:off x="1697687" y="2317877"/>
            <a:ext cx="9850907" cy="7432676"/>
          </a:xfrm>
          <a:prstGeom prst="rect">
            <a:avLst/>
          </a:prstGeom>
        </p:spPr>
        <p:txBody>
          <a:bodyPr anchor="t" rtlCol="false" tIns="0" lIns="0" bIns="0" rIns="0">
            <a:spAutoFit/>
          </a:bodyPr>
          <a:lstStyle/>
          <a:p>
            <a:pPr algn="l" marL="0" indent="0" lvl="0">
              <a:lnSpc>
                <a:spcPts val="3724"/>
              </a:lnSpc>
            </a:pPr>
          </a:p>
          <a:p>
            <a:pPr algn="l">
              <a:lnSpc>
                <a:spcPts val="9535"/>
              </a:lnSpc>
            </a:pPr>
            <a:r>
              <a:rPr lang="en-US" b="true" sz="6399" spc="383" u="none">
                <a:solidFill>
                  <a:srgbClr val="FFFFFF"/>
                </a:solidFill>
                <a:latin typeface="DM Sans Bold"/>
                <a:ea typeface="DM Sans Bold"/>
                <a:cs typeface="DM Sans Bold"/>
                <a:sym typeface="DM Sans Bold"/>
              </a:rPr>
              <a:t>Industrialisation et optimisation d’une usine logicielle cloud‑native chez GE HealthCare.</a:t>
            </a:r>
          </a:p>
          <a:p>
            <a:pPr algn="l">
              <a:lnSpc>
                <a:spcPts val="3724"/>
              </a:lnSpc>
            </a:pPr>
          </a:p>
          <a:p>
            <a:pPr algn="l" marL="0" indent="0" lvl="0">
              <a:lnSpc>
                <a:spcPts val="372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660547" y="586916"/>
            <a:ext cx="16966906" cy="9113167"/>
            <a:chOff x="0" y="0"/>
            <a:chExt cx="5679811" cy="3050708"/>
          </a:xfrm>
        </p:grpSpPr>
        <p:sp>
          <p:nvSpPr>
            <p:cNvPr name="Freeform 4" id="4"/>
            <p:cNvSpPr/>
            <p:nvPr/>
          </p:nvSpPr>
          <p:spPr>
            <a:xfrm flipH="false" flipV="false" rot="0">
              <a:off x="0" y="0"/>
              <a:ext cx="5679811" cy="3050708"/>
            </a:xfrm>
            <a:custGeom>
              <a:avLst/>
              <a:gdLst/>
              <a:ahLst/>
              <a:cxnLst/>
              <a:rect r="r" b="b" t="t" l="l"/>
              <a:pathLst>
                <a:path h="3050708" w="5679811">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D3C4F6"/>
            </a:solidFill>
          </p:spPr>
        </p:sp>
        <p:sp>
          <p:nvSpPr>
            <p:cNvPr name="TextBox 5" id="5"/>
            <p:cNvSpPr txBox="true"/>
            <p:nvPr/>
          </p:nvSpPr>
          <p:spPr>
            <a:xfrm>
              <a:off x="0" y="85725"/>
              <a:ext cx="5679811" cy="2964983"/>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889532" y="3018086"/>
            <a:ext cx="14508936" cy="4568698"/>
          </a:xfrm>
          <a:prstGeom prst="rect">
            <a:avLst/>
          </a:prstGeom>
        </p:spPr>
        <p:txBody>
          <a:bodyPr anchor="t" rtlCol="false" tIns="0" lIns="0" bIns="0" rIns="0">
            <a:spAutoFit/>
          </a:bodyPr>
          <a:lstStyle/>
          <a:p>
            <a:pPr algn="ctr">
              <a:lnSpc>
                <a:spcPts val="4944"/>
              </a:lnSpc>
            </a:pPr>
            <a:r>
              <a:rPr lang="en-US" sz="4800" b="true">
                <a:solidFill>
                  <a:srgbClr val="0D0750"/>
                </a:solidFill>
                <a:latin typeface="Bitter Bold"/>
                <a:ea typeface="Bitter Bold"/>
                <a:cs typeface="Bitter Bold"/>
                <a:sym typeface="Bitter Bold"/>
              </a:rPr>
              <a:t>Comment optimiser les pipelines d’intégration continue/déploiement continu et les protocoles de test dans un contexte de cloud privé hospitalier, soumis à de fortes contraintes réglementaires et techniques ?</a:t>
            </a:r>
          </a:p>
          <a:p>
            <a:pPr algn="ctr">
              <a:lnSpc>
                <a:spcPts val="4737"/>
              </a:lnSpc>
            </a:pPr>
          </a:p>
          <a:p>
            <a:pPr algn="ctr" marL="0" indent="0" lvl="0">
              <a:lnSpc>
                <a:spcPts val="4737"/>
              </a:lnSpc>
            </a:pPr>
          </a:p>
        </p:txBody>
      </p:sp>
      <p:sp>
        <p:nvSpPr>
          <p:cNvPr name="TextBox 9" id="9"/>
          <p:cNvSpPr txBox="true"/>
          <p:nvPr/>
        </p:nvSpPr>
        <p:spPr>
          <a:xfrm rot="0">
            <a:off x="3657947" y="1760258"/>
            <a:ext cx="10650281" cy="496951"/>
          </a:xfrm>
          <a:prstGeom prst="rect">
            <a:avLst/>
          </a:prstGeom>
        </p:spPr>
        <p:txBody>
          <a:bodyPr anchor="t" rtlCol="false" tIns="0" lIns="0" bIns="0" rIns="0">
            <a:spAutoFit/>
          </a:bodyPr>
          <a:lstStyle/>
          <a:p>
            <a:pPr algn="ctr" marL="0" indent="0" lvl="0">
              <a:lnSpc>
                <a:spcPts val="4171"/>
              </a:lnSpc>
            </a:pPr>
            <a:r>
              <a:rPr lang="en-US" b="true" sz="2799" spc="167">
                <a:solidFill>
                  <a:srgbClr val="0D0750"/>
                </a:solidFill>
                <a:latin typeface="DM Sans Bold"/>
                <a:ea typeface="DM Sans Bold"/>
                <a:cs typeface="DM Sans Bold"/>
                <a:sym typeface="DM Sans Bold"/>
              </a:rPr>
              <a:t>P</a:t>
            </a:r>
            <a:r>
              <a:rPr lang="en-US" b="true" sz="2799" spc="167" u="none">
                <a:solidFill>
                  <a:srgbClr val="0D0750"/>
                </a:solidFill>
                <a:latin typeface="DM Sans Bold"/>
                <a:ea typeface="DM Sans Bold"/>
                <a:cs typeface="DM Sans Bold"/>
                <a:sym typeface="DM Sans Bold"/>
              </a:rPr>
              <a:t>roblématique générale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12521" y="2595358"/>
            <a:ext cx="7124325" cy="5618473"/>
          </a:xfrm>
          <a:custGeom>
            <a:avLst/>
            <a:gdLst/>
            <a:ahLst/>
            <a:cxnLst/>
            <a:rect r="r" b="b" t="t" l="l"/>
            <a:pathLst>
              <a:path h="5618473" w="7124325">
                <a:moveTo>
                  <a:pt x="0" y="0"/>
                </a:moveTo>
                <a:lnTo>
                  <a:pt x="7124325" y="0"/>
                </a:lnTo>
                <a:lnTo>
                  <a:pt x="7124325" y="5618472"/>
                </a:lnTo>
                <a:lnTo>
                  <a:pt x="0" y="5618472"/>
                </a:lnTo>
                <a:lnTo>
                  <a:pt x="0" y="0"/>
                </a:lnTo>
                <a:close/>
              </a:path>
            </a:pathLst>
          </a:custGeom>
          <a:blipFill>
            <a:blip r:embed="rId5"/>
            <a:stretch>
              <a:fillRect l="0" t="0" r="0" b="0"/>
            </a:stretch>
          </a:blipFill>
        </p:spPr>
      </p:sp>
      <p:sp>
        <p:nvSpPr>
          <p:cNvPr name="TextBox 6" id="6"/>
          <p:cNvSpPr txBox="true"/>
          <p:nvPr/>
        </p:nvSpPr>
        <p:spPr>
          <a:xfrm rot="0">
            <a:off x="5192837" y="1095375"/>
            <a:ext cx="7902327" cy="605028"/>
          </a:xfrm>
          <a:prstGeom prst="rect">
            <a:avLst/>
          </a:prstGeom>
        </p:spPr>
        <p:txBody>
          <a:bodyPr anchor="t" rtlCol="false" tIns="0" lIns="0" bIns="0" rIns="0">
            <a:spAutoFit/>
          </a:bodyPr>
          <a:lstStyle/>
          <a:p>
            <a:pPr algn="ctr">
              <a:lnSpc>
                <a:spcPts val="4326"/>
              </a:lnSpc>
              <a:spcBef>
                <a:spcPct val="0"/>
              </a:spcBef>
            </a:pPr>
            <a:r>
              <a:rPr lang="en-US" b="true" sz="4200">
                <a:solidFill>
                  <a:srgbClr val="FFFFFF"/>
                </a:solidFill>
                <a:latin typeface="Bitter Bold"/>
                <a:ea typeface="Bitter Bold"/>
                <a:cs typeface="Bitter Bold"/>
                <a:sym typeface="Bitter Bold"/>
              </a:rPr>
              <a:t>P</a:t>
            </a:r>
            <a:r>
              <a:rPr lang="en-US" b="true" sz="4200">
                <a:solidFill>
                  <a:srgbClr val="FFFFFF"/>
                </a:solidFill>
                <a:latin typeface="Bitter Bold"/>
                <a:ea typeface="Bitter Bold"/>
                <a:cs typeface="Bitter Bold"/>
                <a:sym typeface="Bitter Bold"/>
              </a:rPr>
              <a:t>roblématiques sous‑jacentes</a:t>
            </a:r>
          </a:p>
        </p:txBody>
      </p:sp>
      <p:sp>
        <p:nvSpPr>
          <p:cNvPr name="TextBox 7" id="7"/>
          <p:cNvSpPr txBox="true"/>
          <p:nvPr/>
        </p:nvSpPr>
        <p:spPr>
          <a:xfrm rot="0">
            <a:off x="6518623" y="2633458"/>
            <a:ext cx="5812929" cy="318516"/>
          </a:xfrm>
          <a:prstGeom prst="rect">
            <a:avLst/>
          </a:prstGeom>
        </p:spPr>
        <p:txBody>
          <a:bodyPr anchor="t" rtlCol="false" tIns="0" lIns="0" bIns="0" rIns="0">
            <a:spAutoFit/>
          </a:bodyPr>
          <a:lstStyle/>
          <a:p>
            <a:pPr algn="l">
              <a:lnSpc>
                <a:spcPts val="2472"/>
              </a:lnSpc>
              <a:spcBef>
                <a:spcPct val="0"/>
              </a:spcBef>
            </a:pPr>
            <a:r>
              <a:rPr lang="en-US" sz="2400">
                <a:solidFill>
                  <a:srgbClr val="FFFFFF"/>
                </a:solidFill>
                <a:latin typeface="Bitter"/>
                <a:ea typeface="Bitter"/>
                <a:cs typeface="Bitter"/>
                <a:sym typeface="Bitter"/>
              </a:rPr>
              <a:t>Hétérogénéité et couplage des pipelines</a:t>
            </a:r>
          </a:p>
        </p:txBody>
      </p:sp>
      <p:sp>
        <p:nvSpPr>
          <p:cNvPr name="TextBox 8" id="8"/>
          <p:cNvSpPr txBox="true"/>
          <p:nvPr/>
        </p:nvSpPr>
        <p:spPr>
          <a:xfrm rot="0">
            <a:off x="6488560" y="3196611"/>
            <a:ext cx="9940826" cy="392052"/>
          </a:xfrm>
          <a:prstGeom prst="rect">
            <a:avLst/>
          </a:prstGeom>
        </p:spPr>
        <p:txBody>
          <a:bodyPr anchor="t" rtlCol="false" tIns="0" lIns="0" bIns="0" rIns="0">
            <a:spAutoFit/>
          </a:bodyPr>
          <a:lstStyle/>
          <a:p>
            <a:pPr algn="l">
              <a:lnSpc>
                <a:spcPts val="2799"/>
              </a:lnSpc>
              <a:spcBef>
                <a:spcPct val="0"/>
              </a:spcBef>
            </a:pPr>
            <a:r>
              <a:rPr lang="en-US" b="true" sz="2717">
                <a:solidFill>
                  <a:srgbClr val="FFFFFF"/>
                </a:solidFill>
                <a:latin typeface="Bitter Bold"/>
                <a:ea typeface="Bitter Bold"/>
                <a:cs typeface="Bitter Bold"/>
                <a:sym typeface="Bitter Bold"/>
              </a:rPr>
              <a:t>Question: réduire et découpler les déploiement / retests  ?</a:t>
            </a:r>
          </a:p>
        </p:txBody>
      </p:sp>
      <p:sp>
        <p:nvSpPr>
          <p:cNvPr name="TextBox 9" id="9"/>
          <p:cNvSpPr txBox="true"/>
          <p:nvPr/>
        </p:nvSpPr>
        <p:spPr>
          <a:xfrm rot="0">
            <a:off x="6548686" y="4684948"/>
            <a:ext cx="5533430" cy="318516"/>
          </a:xfrm>
          <a:prstGeom prst="rect">
            <a:avLst/>
          </a:prstGeom>
        </p:spPr>
        <p:txBody>
          <a:bodyPr anchor="t" rtlCol="false" tIns="0" lIns="0" bIns="0" rIns="0">
            <a:spAutoFit/>
          </a:bodyPr>
          <a:lstStyle/>
          <a:p>
            <a:pPr algn="l">
              <a:lnSpc>
                <a:spcPts val="2472"/>
              </a:lnSpc>
              <a:spcBef>
                <a:spcPct val="0"/>
              </a:spcBef>
            </a:pPr>
            <a:r>
              <a:rPr lang="en-US" sz="2400">
                <a:solidFill>
                  <a:srgbClr val="FFFFFF"/>
                </a:solidFill>
                <a:latin typeface="Bitter"/>
                <a:ea typeface="Bitter"/>
                <a:cs typeface="Bitter"/>
                <a:sym typeface="Bitter"/>
              </a:rPr>
              <a:t>T</a:t>
            </a:r>
            <a:r>
              <a:rPr lang="en-US" sz="2400">
                <a:solidFill>
                  <a:srgbClr val="FFFFFF"/>
                </a:solidFill>
                <a:latin typeface="Bitter"/>
                <a:ea typeface="Bitter"/>
                <a:cs typeface="Bitter"/>
                <a:sym typeface="Bitter"/>
              </a:rPr>
              <a:t>raçabilité et conformité des versions</a:t>
            </a:r>
          </a:p>
        </p:txBody>
      </p:sp>
      <p:sp>
        <p:nvSpPr>
          <p:cNvPr name="TextBox 10" id="10"/>
          <p:cNvSpPr txBox="true"/>
          <p:nvPr/>
        </p:nvSpPr>
        <p:spPr>
          <a:xfrm rot="0">
            <a:off x="6518623" y="5248101"/>
            <a:ext cx="11769377" cy="1125477"/>
          </a:xfrm>
          <a:prstGeom prst="rect">
            <a:avLst/>
          </a:prstGeom>
        </p:spPr>
        <p:txBody>
          <a:bodyPr anchor="t" rtlCol="false" tIns="0" lIns="0" bIns="0" rIns="0">
            <a:spAutoFit/>
          </a:bodyPr>
          <a:lstStyle/>
          <a:p>
            <a:pPr algn="l">
              <a:lnSpc>
                <a:spcPts val="2799"/>
              </a:lnSpc>
              <a:spcBef>
                <a:spcPct val="0"/>
              </a:spcBef>
            </a:pPr>
            <a:r>
              <a:rPr lang="en-US" b="true" sz="2717">
                <a:solidFill>
                  <a:srgbClr val="FFFFFF"/>
                </a:solidFill>
                <a:latin typeface="Bitter Bold"/>
                <a:ea typeface="Bitter Bold"/>
                <a:cs typeface="Bitter Bold"/>
                <a:sym typeface="Bitter Bold"/>
              </a:rPr>
              <a:t>Question: aligner tags ↔ artefacts ↔ binaires ↔ notes de version (auditables) ?</a:t>
            </a:r>
          </a:p>
          <a:p>
            <a:pPr algn="l">
              <a:lnSpc>
                <a:spcPts val="2799"/>
              </a:lnSpc>
              <a:spcBef>
                <a:spcPct val="0"/>
              </a:spcBef>
            </a:pPr>
          </a:p>
        </p:txBody>
      </p:sp>
      <p:sp>
        <p:nvSpPr>
          <p:cNvPr name="TextBox 11" id="11"/>
          <p:cNvSpPr txBox="true"/>
          <p:nvPr/>
        </p:nvSpPr>
        <p:spPr>
          <a:xfrm rot="0">
            <a:off x="6578750" y="6589341"/>
            <a:ext cx="7351216" cy="318516"/>
          </a:xfrm>
          <a:prstGeom prst="rect">
            <a:avLst/>
          </a:prstGeom>
        </p:spPr>
        <p:txBody>
          <a:bodyPr anchor="t" rtlCol="false" tIns="0" lIns="0" bIns="0" rIns="0">
            <a:spAutoFit/>
          </a:bodyPr>
          <a:lstStyle/>
          <a:p>
            <a:pPr algn="l">
              <a:lnSpc>
                <a:spcPts val="2472"/>
              </a:lnSpc>
              <a:spcBef>
                <a:spcPct val="0"/>
              </a:spcBef>
            </a:pPr>
            <a:r>
              <a:rPr lang="en-US" sz="2400">
                <a:solidFill>
                  <a:srgbClr val="FFFFFF"/>
                </a:solidFill>
                <a:latin typeface="Bitter"/>
                <a:ea typeface="Bitter"/>
                <a:cs typeface="Bitter"/>
                <a:sym typeface="Bitter"/>
              </a:rPr>
              <a:t>Stabili</a:t>
            </a:r>
            <a:r>
              <a:rPr lang="en-US" sz="2400">
                <a:solidFill>
                  <a:srgbClr val="FFFFFF"/>
                </a:solidFill>
                <a:latin typeface="Bitter"/>
                <a:ea typeface="Bitter"/>
                <a:cs typeface="Bitter"/>
                <a:sym typeface="Bitter"/>
              </a:rPr>
              <a:t>té des environnements et coût opérationnel</a:t>
            </a:r>
          </a:p>
        </p:txBody>
      </p:sp>
      <p:sp>
        <p:nvSpPr>
          <p:cNvPr name="TextBox 12" id="12"/>
          <p:cNvSpPr txBox="true"/>
          <p:nvPr/>
        </p:nvSpPr>
        <p:spPr>
          <a:xfrm rot="0">
            <a:off x="6548686" y="7152494"/>
            <a:ext cx="9880699" cy="1125477"/>
          </a:xfrm>
          <a:prstGeom prst="rect">
            <a:avLst/>
          </a:prstGeom>
        </p:spPr>
        <p:txBody>
          <a:bodyPr anchor="t" rtlCol="false" tIns="0" lIns="0" bIns="0" rIns="0">
            <a:spAutoFit/>
          </a:bodyPr>
          <a:lstStyle/>
          <a:p>
            <a:pPr algn="l">
              <a:lnSpc>
                <a:spcPts val="2799"/>
              </a:lnSpc>
              <a:spcBef>
                <a:spcPct val="0"/>
              </a:spcBef>
            </a:pPr>
            <a:r>
              <a:rPr lang="en-US" b="true" sz="2717">
                <a:solidFill>
                  <a:srgbClr val="FFFFFF"/>
                </a:solidFill>
                <a:latin typeface="Bitter Bold"/>
                <a:ea typeface="Bitter Bold"/>
                <a:cs typeface="Bitter Bold"/>
                <a:sym typeface="Bitter Bold"/>
              </a:rPr>
              <a:t>Question: fiabiliser E2E et maîtriser stockage/ressources (images orphelines, pods terminés, artefacts obsolètes) ?</a:t>
            </a:r>
          </a:p>
          <a:p>
            <a:pPr algn="l">
              <a:lnSpc>
                <a:spcPts val="27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23262" y="4391928"/>
            <a:ext cx="4169847" cy="4063706"/>
          </a:xfrm>
          <a:custGeom>
            <a:avLst/>
            <a:gdLst/>
            <a:ahLst/>
            <a:cxnLst/>
            <a:rect r="r" b="b" t="t" l="l"/>
            <a:pathLst>
              <a:path h="4063706" w="4169847">
                <a:moveTo>
                  <a:pt x="0" y="0"/>
                </a:moveTo>
                <a:lnTo>
                  <a:pt x="4169847" y="0"/>
                </a:lnTo>
                <a:lnTo>
                  <a:pt x="4169847" y="4063706"/>
                </a:lnTo>
                <a:lnTo>
                  <a:pt x="0" y="40637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782637" y="5286057"/>
            <a:ext cx="2451098" cy="2446642"/>
          </a:xfrm>
          <a:custGeom>
            <a:avLst/>
            <a:gdLst/>
            <a:ahLst/>
            <a:cxnLst/>
            <a:rect r="r" b="b" t="t" l="l"/>
            <a:pathLst>
              <a:path h="2446642" w="2451098">
                <a:moveTo>
                  <a:pt x="0" y="0"/>
                </a:moveTo>
                <a:lnTo>
                  <a:pt x="2451098" y="0"/>
                </a:lnTo>
                <a:lnTo>
                  <a:pt x="2451098" y="2446642"/>
                </a:lnTo>
                <a:lnTo>
                  <a:pt x="0" y="2446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510702" y="5443350"/>
            <a:ext cx="2994968" cy="1888132"/>
          </a:xfrm>
          <a:custGeom>
            <a:avLst/>
            <a:gdLst/>
            <a:ahLst/>
            <a:cxnLst/>
            <a:rect r="r" b="b" t="t" l="l"/>
            <a:pathLst>
              <a:path h="1888132" w="2994968">
                <a:moveTo>
                  <a:pt x="0" y="0"/>
                </a:moveTo>
                <a:lnTo>
                  <a:pt x="2994968" y="0"/>
                </a:lnTo>
                <a:lnTo>
                  <a:pt x="2994968" y="1888132"/>
                </a:lnTo>
                <a:lnTo>
                  <a:pt x="0" y="1888132"/>
                </a:lnTo>
                <a:lnTo>
                  <a:pt x="0" y="0"/>
                </a:lnTo>
                <a:close/>
              </a:path>
            </a:pathLst>
          </a:custGeom>
          <a:blipFill>
            <a:blip r:embed="rId9"/>
            <a:stretch>
              <a:fillRect l="0" t="0" r="0" b="0"/>
            </a:stretch>
          </a:blipFill>
        </p:spPr>
      </p:sp>
      <p:sp>
        <p:nvSpPr>
          <p:cNvPr name="TextBox 8" id="8"/>
          <p:cNvSpPr txBox="true"/>
          <p:nvPr/>
        </p:nvSpPr>
        <p:spPr>
          <a:xfrm rot="0">
            <a:off x="1506218" y="872909"/>
            <a:ext cx="16117162" cy="104127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Plan d’action et Pistes de réponse </a:t>
            </a:r>
          </a:p>
        </p:txBody>
      </p:sp>
      <p:sp>
        <p:nvSpPr>
          <p:cNvPr name="TextBox 9" id="9"/>
          <p:cNvSpPr txBox="true"/>
          <p:nvPr/>
        </p:nvSpPr>
        <p:spPr>
          <a:xfrm rot="0">
            <a:off x="6854487" y="3436353"/>
            <a:ext cx="4579027" cy="551501"/>
          </a:xfrm>
          <a:prstGeom prst="rect">
            <a:avLst/>
          </a:prstGeom>
        </p:spPr>
        <p:txBody>
          <a:bodyPr anchor="t" rtlCol="false" tIns="0" lIns="0" bIns="0" rIns="0">
            <a:spAutoFit/>
          </a:bodyPr>
          <a:lstStyle/>
          <a:p>
            <a:pPr algn="ctr">
              <a:lnSpc>
                <a:spcPts val="3967"/>
              </a:lnSpc>
              <a:spcBef>
                <a:spcPct val="0"/>
              </a:spcBef>
            </a:pPr>
            <a:r>
              <a:rPr lang="en-US" b="true" sz="3851">
                <a:solidFill>
                  <a:srgbClr val="FFFFFF"/>
                </a:solidFill>
                <a:latin typeface="Bitter Bold"/>
                <a:ea typeface="Bitter Bold"/>
                <a:cs typeface="Bitter Bold"/>
                <a:sym typeface="Bitter Bold"/>
              </a:rPr>
              <a:t>Étude de l’existant</a:t>
            </a:r>
          </a:p>
        </p:txBody>
      </p:sp>
      <p:sp>
        <p:nvSpPr>
          <p:cNvPr name="TextBox 10" id="10"/>
          <p:cNvSpPr txBox="true"/>
          <p:nvPr/>
        </p:nvSpPr>
        <p:spPr>
          <a:xfrm rot="0">
            <a:off x="5064919" y="8854948"/>
            <a:ext cx="8158162" cy="403352"/>
          </a:xfrm>
          <a:prstGeom prst="rect">
            <a:avLst/>
          </a:prstGeom>
        </p:spPr>
        <p:txBody>
          <a:bodyPr anchor="t" rtlCol="false" tIns="0" lIns="0" bIns="0" rIns="0">
            <a:spAutoFit/>
          </a:bodyPr>
          <a:lstStyle/>
          <a:p>
            <a:pPr algn="ctr">
              <a:lnSpc>
                <a:spcPts val="2883"/>
              </a:lnSpc>
              <a:spcBef>
                <a:spcPct val="0"/>
              </a:spcBef>
            </a:pPr>
            <a:r>
              <a:rPr lang="en-US" b="true" sz="2799">
                <a:solidFill>
                  <a:srgbClr val="FFFFFF"/>
                </a:solidFill>
                <a:latin typeface="Bitter Bold"/>
                <a:ea typeface="Bitter Bold"/>
                <a:cs typeface="Bitter Bold"/>
                <a:sym typeface="Bitter Bold"/>
              </a:rPr>
              <a:t>Con</a:t>
            </a:r>
            <a:r>
              <a:rPr lang="en-US" b="true" sz="2799">
                <a:solidFill>
                  <a:srgbClr val="FFFFFF"/>
                </a:solidFill>
                <a:latin typeface="Bitter Bold"/>
                <a:ea typeface="Bitter Bold"/>
                <a:cs typeface="Bitter Bold"/>
                <a:sym typeface="Bitter Bold"/>
              </a:rPr>
              <a:t>teneurisation et gestion des déploiements</a:t>
            </a:r>
          </a:p>
        </p:txBody>
      </p:sp>
      <p:sp>
        <p:nvSpPr>
          <p:cNvPr name="TextBox 11" id="11"/>
          <p:cNvSpPr txBox="true"/>
          <p:nvPr/>
        </p:nvSpPr>
        <p:spPr>
          <a:xfrm rot="0">
            <a:off x="11498164" y="7689272"/>
            <a:ext cx="6003131" cy="534924"/>
          </a:xfrm>
          <a:prstGeom prst="rect">
            <a:avLst/>
          </a:prstGeom>
        </p:spPr>
        <p:txBody>
          <a:bodyPr anchor="t" rtlCol="false" tIns="0" lIns="0" bIns="0" rIns="0">
            <a:spAutoFit/>
          </a:bodyPr>
          <a:lstStyle/>
          <a:p>
            <a:pPr algn="ctr">
              <a:lnSpc>
                <a:spcPts val="3708"/>
              </a:lnSpc>
              <a:spcBef>
                <a:spcPct val="0"/>
              </a:spcBef>
            </a:pPr>
            <a:r>
              <a:rPr lang="en-US" b="true" sz="3600">
                <a:solidFill>
                  <a:srgbClr val="FFFFFF"/>
                </a:solidFill>
                <a:latin typeface="Bitter Bold"/>
                <a:ea typeface="Bitter Bold"/>
                <a:cs typeface="Bitter Bold"/>
                <a:sym typeface="Bitter Bold"/>
              </a:rPr>
              <a:t>S</a:t>
            </a:r>
            <a:r>
              <a:rPr lang="en-US" b="true" sz="3600">
                <a:solidFill>
                  <a:srgbClr val="FFFFFF"/>
                </a:solidFill>
                <a:latin typeface="Bitter Bold"/>
                <a:ea typeface="Bitter Bold"/>
                <a:cs typeface="Bitter Bold"/>
                <a:sym typeface="Bitter Bold"/>
              </a:rPr>
              <a:t>tandardiser et optimiser </a:t>
            </a:r>
          </a:p>
        </p:txBody>
      </p:sp>
      <p:sp>
        <p:nvSpPr>
          <p:cNvPr name="TextBox 12" id="12"/>
          <p:cNvSpPr txBox="true"/>
          <p:nvPr/>
        </p:nvSpPr>
        <p:spPr>
          <a:xfrm rot="0">
            <a:off x="11627466" y="5548999"/>
            <a:ext cx="5873830" cy="1188174"/>
          </a:xfrm>
          <a:prstGeom prst="rect">
            <a:avLst/>
          </a:prstGeom>
        </p:spPr>
        <p:txBody>
          <a:bodyPr anchor="t" rtlCol="false" tIns="0" lIns="0" bIns="0" rIns="0">
            <a:spAutoFit/>
          </a:bodyPr>
          <a:lstStyle/>
          <a:p>
            <a:pPr algn="ctr">
              <a:lnSpc>
                <a:spcPts val="2943"/>
              </a:lnSpc>
              <a:spcBef>
                <a:spcPct val="0"/>
              </a:spcBef>
            </a:pPr>
            <a:r>
              <a:rPr lang="en-US" b="true" sz="2858">
                <a:solidFill>
                  <a:srgbClr val="FFFFFF"/>
                </a:solidFill>
                <a:latin typeface="Bitter Bold"/>
                <a:ea typeface="Bitter Bold"/>
                <a:cs typeface="Bitter Bold"/>
                <a:sym typeface="Bitter Bold"/>
              </a:rPr>
              <a:t>Comprendre la cul</a:t>
            </a:r>
            <a:r>
              <a:rPr lang="en-US" b="true" sz="2858">
                <a:solidFill>
                  <a:srgbClr val="FFFFFF"/>
                </a:solidFill>
                <a:latin typeface="Bitter Bold"/>
                <a:ea typeface="Bitter Bold"/>
                <a:cs typeface="Bitter Bold"/>
                <a:sym typeface="Bitter Bold"/>
              </a:rPr>
              <a:t>ture DevOps et le cloud privé hospitalier</a:t>
            </a:r>
          </a:p>
          <a:p>
            <a:pPr algn="ctr">
              <a:lnSpc>
                <a:spcPts val="2943"/>
              </a:lnSpc>
              <a:spcBef>
                <a:spcPct val="0"/>
              </a:spcBef>
            </a:pPr>
          </a:p>
        </p:txBody>
      </p:sp>
      <p:sp>
        <p:nvSpPr>
          <p:cNvPr name="TextBox 13" id="13"/>
          <p:cNvSpPr txBox="true"/>
          <p:nvPr/>
        </p:nvSpPr>
        <p:spPr>
          <a:xfrm rot="0">
            <a:off x="768789" y="6075758"/>
            <a:ext cx="5439461" cy="661416"/>
          </a:xfrm>
          <a:prstGeom prst="rect">
            <a:avLst/>
          </a:prstGeom>
        </p:spPr>
        <p:txBody>
          <a:bodyPr anchor="t" rtlCol="false" tIns="0" lIns="0" bIns="0" rIns="0">
            <a:spAutoFit/>
          </a:bodyPr>
          <a:lstStyle/>
          <a:p>
            <a:pPr algn="ctr">
              <a:lnSpc>
                <a:spcPts val="2472"/>
              </a:lnSpc>
              <a:spcBef>
                <a:spcPct val="0"/>
              </a:spcBef>
            </a:pPr>
            <a:r>
              <a:rPr lang="en-US" b="true" sz="2400">
                <a:solidFill>
                  <a:srgbClr val="FFFFFF"/>
                </a:solidFill>
                <a:latin typeface="Bitter Bold"/>
                <a:ea typeface="Bitter Bold"/>
                <a:cs typeface="Bitter Bold"/>
                <a:sym typeface="Bitter Bold"/>
              </a:rPr>
              <a:t>Automatiser les </a:t>
            </a:r>
            <a:r>
              <a:rPr lang="en-US" b="true" sz="2400">
                <a:solidFill>
                  <a:srgbClr val="FFFFFF"/>
                </a:solidFill>
                <a:latin typeface="Bitter Bold"/>
                <a:ea typeface="Bitter Bold"/>
                <a:cs typeface="Bitter Bold"/>
                <a:sym typeface="Bitter Bold"/>
              </a:rPr>
              <a:t>tâches et</a:t>
            </a:r>
          </a:p>
          <a:p>
            <a:pPr algn="ctr">
              <a:lnSpc>
                <a:spcPts val="2472"/>
              </a:lnSpc>
              <a:spcBef>
                <a:spcPct val="0"/>
              </a:spcBef>
            </a:pPr>
            <a:r>
              <a:rPr lang="en-US" b="true" sz="2400">
                <a:solidFill>
                  <a:srgbClr val="FFFFFF"/>
                </a:solidFill>
                <a:latin typeface="Bitter Bold"/>
                <a:ea typeface="Bitter Bold"/>
                <a:cs typeface="Bitter Bold"/>
                <a:sym typeface="Bitter Bold"/>
              </a:rPr>
              <a:t>Optimiser l’observabilité</a:t>
            </a:r>
          </a:p>
        </p:txBody>
      </p:sp>
      <p:sp>
        <p:nvSpPr>
          <p:cNvPr name="TextBox 14" id="14"/>
          <p:cNvSpPr txBox="true"/>
          <p:nvPr/>
        </p:nvSpPr>
        <p:spPr>
          <a:xfrm rot="0">
            <a:off x="1816592" y="7751749"/>
            <a:ext cx="4702031" cy="963944"/>
          </a:xfrm>
          <a:prstGeom prst="rect">
            <a:avLst/>
          </a:prstGeom>
        </p:spPr>
        <p:txBody>
          <a:bodyPr anchor="t" rtlCol="false" tIns="0" lIns="0" bIns="0" rIns="0">
            <a:spAutoFit/>
          </a:bodyPr>
          <a:lstStyle/>
          <a:p>
            <a:pPr algn="ctr">
              <a:lnSpc>
                <a:spcPts val="2301"/>
              </a:lnSpc>
              <a:spcBef>
                <a:spcPct val="0"/>
              </a:spcBef>
            </a:pPr>
            <a:r>
              <a:rPr lang="en-US" b="true" sz="2234">
                <a:solidFill>
                  <a:srgbClr val="FFFFFF"/>
                </a:solidFill>
                <a:latin typeface="Bitter Bold"/>
                <a:ea typeface="Bitter Bold"/>
                <a:cs typeface="Bitter Bold"/>
                <a:sym typeface="Bitter Bold"/>
              </a:rPr>
              <a:t>Fiabilisa</a:t>
            </a:r>
            <a:r>
              <a:rPr lang="en-US" b="true" sz="2234">
                <a:solidFill>
                  <a:srgbClr val="FFFFFF"/>
                </a:solidFill>
                <a:latin typeface="Bitter Bold"/>
                <a:ea typeface="Bitter Bold"/>
                <a:cs typeface="Bitter Bold"/>
                <a:sym typeface="Bitter Bold"/>
              </a:rPr>
              <a:t>tion des tests et optimisation des campagnes de Tests</a:t>
            </a:r>
          </a:p>
        </p:txBody>
      </p:sp>
      <p:sp>
        <p:nvSpPr>
          <p:cNvPr name="TextBox 15" id="15"/>
          <p:cNvSpPr txBox="true"/>
          <p:nvPr/>
        </p:nvSpPr>
        <p:spPr>
          <a:xfrm rot="0">
            <a:off x="1447877" y="4430028"/>
            <a:ext cx="5439461" cy="661416"/>
          </a:xfrm>
          <a:prstGeom prst="rect">
            <a:avLst/>
          </a:prstGeom>
        </p:spPr>
        <p:txBody>
          <a:bodyPr anchor="t" rtlCol="false" tIns="0" lIns="0" bIns="0" rIns="0">
            <a:spAutoFit/>
          </a:bodyPr>
          <a:lstStyle/>
          <a:p>
            <a:pPr algn="ctr">
              <a:lnSpc>
                <a:spcPts val="2472"/>
              </a:lnSpc>
              <a:spcBef>
                <a:spcPct val="0"/>
              </a:spcBef>
            </a:pPr>
            <a:r>
              <a:rPr lang="en-US" b="true" sz="2400">
                <a:solidFill>
                  <a:srgbClr val="FFFFFF"/>
                </a:solidFill>
                <a:latin typeface="Bitter Bold"/>
                <a:ea typeface="Bitter Bold"/>
                <a:cs typeface="Bitter Bold"/>
                <a:sym typeface="Bitter Bold"/>
              </a:rPr>
              <a:t>Aspect Sécurité et recherche de vulnerabilités softwares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1685513" y="3694647"/>
            <a:ext cx="5573787" cy="5563653"/>
          </a:xfrm>
          <a:custGeom>
            <a:avLst/>
            <a:gdLst/>
            <a:ahLst/>
            <a:cxnLst/>
            <a:rect r="r" b="b" t="t" l="l"/>
            <a:pathLst>
              <a:path h="5563653" w="5573787">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73398" y="8455634"/>
            <a:ext cx="12708107" cy="8595301"/>
          </a:xfrm>
          <a:custGeom>
            <a:avLst/>
            <a:gdLst/>
            <a:ahLst/>
            <a:cxnLst/>
            <a:rect r="r" b="b" t="t" l="l"/>
            <a:pathLst>
              <a:path h="8595301" w="12708107">
                <a:moveTo>
                  <a:pt x="0" y="0"/>
                </a:moveTo>
                <a:lnTo>
                  <a:pt x="12708107" y="0"/>
                </a:lnTo>
                <a:lnTo>
                  <a:pt x="12708107" y="8595302"/>
                </a:lnTo>
                <a:lnTo>
                  <a:pt x="0" y="859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10800000">
            <a:off x="6518623" y="-7048233"/>
            <a:ext cx="13135968" cy="8884691"/>
          </a:xfrm>
          <a:custGeom>
            <a:avLst/>
            <a:gdLst/>
            <a:ahLst/>
            <a:cxnLst/>
            <a:rect r="r" b="b" t="t" l="l"/>
            <a:pathLst>
              <a:path h="8884691" w="13135968">
                <a:moveTo>
                  <a:pt x="0" y="0"/>
                </a:moveTo>
                <a:lnTo>
                  <a:pt x="13135968" y="0"/>
                </a:lnTo>
                <a:lnTo>
                  <a:pt x="13135968" y="8884691"/>
                </a:lnTo>
                <a:lnTo>
                  <a:pt x="0" y="8884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685513" y="1836458"/>
            <a:ext cx="3936250" cy="3936250"/>
          </a:xfrm>
          <a:custGeom>
            <a:avLst/>
            <a:gdLst/>
            <a:ahLst/>
            <a:cxnLst/>
            <a:rect r="r" b="b" t="t" l="l"/>
            <a:pathLst>
              <a:path h="3936250" w="3936250">
                <a:moveTo>
                  <a:pt x="0" y="0"/>
                </a:moveTo>
                <a:lnTo>
                  <a:pt x="3936249" y="0"/>
                </a:lnTo>
                <a:lnTo>
                  <a:pt x="3936249" y="3936250"/>
                </a:lnTo>
                <a:lnTo>
                  <a:pt x="0" y="3936250"/>
                </a:lnTo>
                <a:lnTo>
                  <a:pt x="0" y="0"/>
                </a:lnTo>
                <a:close/>
              </a:path>
            </a:pathLst>
          </a:custGeom>
          <a:blipFill>
            <a:blip r:embed="rId7"/>
            <a:stretch>
              <a:fillRect l="0" t="0" r="0" b="0"/>
            </a:stretch>
          </a:blipFill>
        </p:spPr>
      </p:sp>
      <p:sp>
        <p:nvSpPr>
          <p:cNvPr name="Freeform 7" id="7"/>
          <p:cNvSpPr/>
          <p:nvPr/>
        </p:nvSpPr>
        <p:spPr>
          <a:xfrm flipH="false" flipV="false" rot="0">
            <a:off x="1187839" y="5772708"/>
            <a:ext cx="1568063" cy="2574720"/>
          </a:xfrm>
          <a:custGeom>
            <a:avLst/>
            <a:gdLst/>
            <a:ahLst/>
            <a:cxnLst/>
            <a:rect r="r" b="b" t="t" l="l"/>
            <a:pathLst>
              <a:path h="2574720" w="1568063">
                <a:moveTo>
                  <a:pt x="0" y="0"/>
                </a:moveTo>
                <a:lnTo>
                  <a:pt x="1568062" y="0"/>
                </a:lnTo>
                <a:lnTo>
                  <a:pt x="1568062" y="2574720"/>
                </a:lnTo>
                <a:lnTo>
                  <a:pt x="0" y="2574720"/>
                </a:lnTo>
                <a:lnTo>
                  <a:pt x="0" y="0"/>
                </a:lnTo>
                <a:close/>
              </a:path>
            </a:pathLst>
          </a:custGeom>
          <a:blipFill>
            <a:blip r:embed="rId8"/>
            <a:stretch>
              <a:fillRect l="0" t="0" r="0" b="0"/>
            </a:stretch>
          </a:blipFill>
        </p:spPr>
      </p:sp>
      <p:grpSp>
        <p:nvGrpSpPr>
          <p:cNvPr name="Group 8" id="8"/>
          <p:cNvGrpSpPr/>
          <p:nvPr/>
        </p:nvGrpSpPr>
        <p:grpSpPr>
          <a:xfrm rot="0">
            <a:off x="1636811" y="3804583"/>
            <a:ext cx="5717313" cy="3850286"/>
            <a:chOff x="0" y="0"/>
            <a:chExt cx="1505794" cy="1014067"/>
          </a:xfrm>
        </p:grpSpPr>
        <p:sp>
          <p:nvSpPr>
            <p:cNvPr name="Freeform 9" id="9"/>
            <p:cNvSpPr/>
            <p:nvPr/>
          </p:nvSpPr>
          <p:spPr>
            <a:xfrm flipH="false" flipV="false" rot="0">
              <a:off x="0" y="0"/>
              <a:ext cx="1505794" cy="1014067"/>
            </a:xfrm>
            <a:custGeom>
              <a:avLst/>
              <a:gdLst/>
              <a:ahLst/>
              <a:cxnLst/>
              <a:rect r="r" b="b" t="t" l="l"/>
              <a:pathLst>
                <a:path h="1014067" w="1505794">
                  <a:moveTo>
                    <a:pt x="0" y="0"/>
                  </a:moveTo>
                  <a:lnTo>
                    <a:pt x="1505794" y="0"/>
                  </a:lnTo>
                  <a:lnTo>
                    <a:pt x="1505794" y="1014067"/>
                  </a:lnTo>
                  <a:lnTo>
                    <a:pt x="0" y="1014067"/>
                  </a:lnTo>
                  <a:close/>
                </a:path>
              </a:pathLst>
            </a:custGeom>
            <a:solidFill>
              <a:srgbClr val="FFFFFF"/>
            </a:solidFill>
          </p:spPr>
        </p:sp>
        <p:sp>
          <p:nvSpPr>
            <p:cNvPr name="TextBox 10" id="10"/>
            <p:cNvSpPr txBox="true"/>
            <p:nvPr/>
          </p:nvSpPr>
          <p:spPr>
            <a:xfrm>
              <a:off x="0" y="-76200"/>
              <a:ext cx="1505794" cy="1090267"/>
            </a:xfrm>
            <a:prstGeom prst="rect">
              <a:avLst/>
            </a:prstGeom>
          </p:spPr>
          <p:txBody>
            <a:bodyPr anchor="ctr" rtlCol="false" tIns="50800" lIns="50800" bIns="50800" rIns="50800"/>
            <a:lstStyle/>
            <a:p>
              <a:pPr algn="ctr">
                <a:lnSpc>
                  <a:spcPts val="3724"/>
                </a:lnSpc>
              </a:pPr>
            </a:p>
          </p:txBody>
        </p:sp>
      </p:grpSp>
      <p:sp>
        <p:nvSpPr>
          <p:cNvPr name="Freeform 11" id="11"/>
          <p:cNvSpPr/>
          <p:nvPr/>
        </p:nvSpPr>
        <p:spPr>
          <a:xfrm flipH="false" flipV="false" rot="0">
            <a:off x="1636811" y="4003430"/>
            <a:ext cx="5341215" cy="3538555"/>
          </a:xfrm>
          <a:custGeom>
            <a:avLst/>
            <a:gdLst/>
            <a:ahLst/>
            <a:cxnLst/>
            <a:rect r="r" b="b" t="t" l="l"/>
            <a:pathLst>
              <a:path h="3538555" w="5341215">
                <a:moveTo>
                  <a:pt x="0" y="0"/>
                </a:moveTo>
                <a:lnTo>
                  <a:pt x="5341215" y="0"/>
                </a:lnTo>
                <a:lnTo>
                  <a:pt x="5341215" y="3538555"/>
                </a:lnTo>
                <a:lnTo>
                  <a:pt x="0" y="3538555"/>
                </a:lnTo>
                <a:lnTo>
                  <a:pt x="0" y="0"/>
                </a:lnTo>
                <a:close/>
              </a:path>
            </a:pathLst>
          </a:custGeom>
          <a:blipFill>
            <a:blip r:embed="rId9"/>
            <a:stretch>
              <a:fillRect l="0" t="0" r="0" b="0"/>
            </a:stretch>
          </a:blipFill>
        </p:spPr>
      </p:sp>
      <p:sp>
        <p:nvSpPr>
          <p:cNvPr name="Freeform 12" id="12"/>
          <p:cNvSpPr/>
          <p:nvPr/>
        </p:nvSpPr>
        <p:spPr>
          <a:xfrm flipH="false" flipV="false" rot="0">
            <a:off x="2755901" y="8065498"/>
            <a:ext cx="11301259" cy="1779948"/>
          </a:xfrm>
          <a:custGeom>
            <a:avLst/>
            <a:gdLst/>
            <a:ahLst/>
            <a:cxnLst/>
            <a:rect r="r" b="b" t="t" l="l"/>
            <a:pathLst>
              <a:path h="1779948" w="11301259">
                <a:moveTo>
                  <a:pt x="0" y="0"/>
                </a:moveTo>
                <a:lnTo>
                  <a:pt x="11301259" y="0"/>
                </a:lnTo>
                <a:lnTo>
                  <a:pt x="11301259" y="1779948"/>
                </a:lnTo>
                <a:lnTo>
                  <a:pt x="0" y="1779948"/>
                </a:lnTo>
                <a:lnTo>
                  <a:pt x="0" y="0"/>
                </a:lnTo>
                <a:close/>
              </a:path>
            </a:pathLst>
          </a:custGeom>
          <a:blipFill>
            <a:blip r:embed="rId10"/>
            <a:stretch>
              <a:fillRect l="0" t="0" r="0" b="0"/>
            </a:stretch>
          </a:blipFill>
        </p:spPr>
      </p:sp>
      <p:sp>
        <p:nvSpPr>
          <p:cNvPr name="Freeform 13" id="13"/>
          <p:cNvSpPr/>
          <p:nvPr/>
        </p:nvSpPr>
        <p:spPr>
          <a:xfrm flipH="false" flipV="false" rot="0">
            <a:off x="8438204" y="4071152"/>
            <a:ext cx="2163228" cy="2988916"/>
          </a:xfrm>
          <a:custGeom>
            <a:avLst/>
            <a:gdLst/>
            <a:ahLst/>
            <a:cxnLst/>
            <a:rect r="r" b="b" t="t" l="l"/>
            <a:pathLst>
              <a:path h="2988916" w="2163228">
                <a:moveTo>
                  <a:pt x="0" y="0"/>
                </a:moveTo>
                <a:lnTo>
                  <a:pt x="2163228" y="0"/>
                </a:lnTo>
                <a:lnTo>
                  <a:pt x="2163228" y="2988916"/>
                </a:lnTo>
                <a:lnTo>
                  <a:pt x="0" y="2988916"/>
                </a:lnTo>
                <a:lnTo>
                  <a:pt x="0" y="0"/>
                </a:lnTo>
                <a:close/>
              </a:path>
            </a:pathLst>
          </a:custGeom>
          <a:blipFill>
            <a:blip r:embed="rId11"/>
            <a:stretch>
              <a:fillRect l="0" t="0" r="0" b="0"/>
            </a:stretch>
          </a:blipFill>
        </p:spPr>
      </p:sp>
      <p:sp>
        <p:nvSpPr>
          <p:cNvPr name="TextBox 14" id="14"/>
          <p:cNvSpPr txBox="true"/>
          <p:nvPr/>
        </p:nvSpPr>
        <p:spPr>
          <a:xfrm rot="0">
            <a:off x="1453999" y="795185"/>
            <a:ext cx="8754313" cy="1041273"/>
          </a:xfrm>
          <a:prstGeom prst="rect">
            <a:avLst/>
          </a:prstGeom>
        </p:spPr>
        <p:txBody>
          <a:bodyPr anchor="t" rtlCol="false" tIns="0" lIns="0" bIns="0" rIns="0">
            <a:spAutoFit/>
          </a:bodyPr>
          <a:lstStyle/>
          <a:p>
            <a:pPr algn="l" marL="0" indent="0" lvl="0">
              <a:lnSpc>
                <a:spcPts val="7416"/>
              </a:lnSpc>
            </a:pPr>
            <a:r>
              <a:rPr lang="en-US" b="true" sz="7200">
                <a:solidFill>
                  <a:srgbClr val="FFFFFF"/>
                </a:solidFill>
                <a:latin typeface="Bitter Bold"/>
                <a:ea typeface="Bitter Bold"/>
                <a:cs typeface="Bitter Bold"/>
                <a:sym typeface="Bitter Bold"/>
              </a:rPr>
              <a:t>Étude de l’existant</a:t>
            </a:r>
          </a:p>
        </p:txBody>
      </p:sp>
      <p:sp>
        <p:nvSpPr>
          <p:cNvPr name="TextBox 15" id="15"/>
          <p:cNvSpPr txBox="true"/>
          <p:nvPr/>
        </p:nvSpPr>
        <p:spPr>
          <a:xfrm rot="0">
            <a:off x="1453999" y="2312217"/>
            <a:ext cx="7901406" cy="450851"/>
          </a:xfrm>
          <a:prstGeom prst="rect">
            <a:avLst/>
          </a:prstGeom>
        </p:spPr>
        <p:txBody>
          <a:bodyPr anchor="t" rtlCol="false" tIns="0" lIns="0" bIns="0" rIns="0">
            <a:spAutoFit/>
          </a:bodyPr>
          <a:lstStyle/>
          <a:p>
            <a:pPr algn="l" marL="0" indent="0" lvl="0">
              <a:lnSpc>
                <a:spcPts val="3724"/>
              </a:lnSpc>
            </a:pPr>
            <a:r>
              <a:rPr lang="en-US" sz="2499" spc="149">
                <a:solidFill>
                  <a:srgbClr val="FFFFFF"/>
                </a:solidFill>
                <a:latin typeface="DM Sans"/>
                <a:ea typeface="DM Sans"/>
                <a:cs typeface="DM Sans"/>
                <a:sym typeface="DM Sans"/>
              </a:rPr>
              <a:t>P</a:t>
            </a:r>
            <a:r>
              <a:rPr lang="en-US" sz="2499" spc="149">
                <a:solidFill>
                  <a:srgbClr val="FFFFFF"/>
                </a:solidFill>
                <a:latin typeface="DM Sans"/>
                <a:ea typeface="DM Sans"/>
                <a:cs typeface="DM Sans"/>
                <a:sym typeface="DM Sans"/>
              </a:rPr>
              <a:t>late</a:t>
            </a:r>
            <a:r>
              <a:rPr lang="en-US" sz="2499" spc="149" u="none">
                <a:solidFill>
                  <a:srgbClr val="FFFFFF"/>
                </a:solidFill>
                <a:latin typeface="DM Sans"/>
                <a:ea typeface="DM Sans"/>
                <a:cs typeface="DM Sans"/>
                <a:sym typeface="DM Sans"/>
              </a:rPr>
              <a:t>f</a:t>
            </a:r>
            <a:r>
              <a:rPr lang="en-US" sz="2499" spc="149">
                <a:solidFill>
                  <a:srgbClr val="FFFFFF"/>
                </a:solidFill>
                <a:latin typeface="DM Sans"/>
                <a:ea typeface="DM Sans"/>
                <a:cs typeface="DM Sans"/>
                <a:sym typeface="DM Sans"/>
              </a:rPr>
              <a:t>o</a:t>
            </a:r>
            <a:r>
              <a:rPr lang="en-US" sz="2499" spc="149" u="none">
                <a:solidFill>
                  <a:srgbClr val="FFFFFF"/>
                </a:solidFill>
                <a:latin typeface="DM Sans"/>
                <a:ea typeface="DM Sans"/>
                <a:cs typeface="DM Sans"/>
                <a:sym typeface="DM Sans"/>
              </a:rPr>
              <a:t>r</a:t>
            </a:r>
            <a:r>
              <a:rPr lang="en-US" sz="2499" spc="149">
                <a:solidFill>
                  <a:srgbClr val="FFFFFF"/>
                </a:solidFill>
                <a:latin typeface="DM Sans"/>
                <a:ea typeface="DM Sans"/>
                <a:cs typeface="DM Sans"/>
                <a:sym typeface="DM Sans"/>
              </a:rPr>
              <a:t>m</a:t>
            </a:r>
            <a:r>
              <a:rPr lang="en-US" sz="2499" spc="149" u="none">
                <a:solidFill>
                  <a:srgbClr val="FFFFFF"/>
                </a:solidFill>
                <a:latin typeface="DM Sans"/>
                <a:ea typeface="DM Sans"/>
                <a:cs typeface="DM Sans"/>
                <a:sym typeface="DM Sans"/>
              </a:rPr>
              <a:t>e</a:t>
            </a:r>
            <a:r>
              <a:rPr lang="en-US" sz="2499" spc="149">
                <a:solidFill>
                  <a:srgbClr val="FFFFFF"/>
                </a:solidFill>
                <a:latin typeface="DM Sans"/>
                <a:ea typeface="DM Sans"/>
                <a:cs typeface="DM Sans"/>
                <a:sym typeface="DM Sans"/>
              </a:rPr>
              <a:t> de </a:t>
            </a:r>
            <a:r>
              <a:rPr lang="en-US" sz="2499" spc="149" u="none">
                <a:solidFill>
                  <a:srgbClr val="FFFFFF"/>
                </a:solidFill>
                <a:latin typeface="DM Sans"/>
                <a:ea typeface="DM Sans"/>
                <a:cs typeface="DM Sans"/>
                <a:sym typeface="DM Sans"/>
              </a:rPr>
              <a:t>V</a:t>
            </a:r>
            <a:r>
              <a:rPr lang="en-US" sz="2499" spc="149">
                <a:solidFill>
                  <a:srgbClr val="FFFFFF"/>
                </a:solidFill>
                <a:latin typeface="DM Sans"/>
                <a:ea typeface="DM Sans"/>
                <a:cs typeface="DM Sans"/>
                <a:sym typeface="DM Sans"/>
              </a:rPr>
              <a:t>i</a:t>
            </a:r>
            <a:r>
              <a:rPr lang="en-US" sz="2499" spc="149" u="none">
                <a:solidFill>
                  <a:srgbClr val="FFFFFF"/>
                </a:solidFill>
                <a:latin typeface="DM Sans"/>
                <a:ea typeface="DM Sans"/>
                <a:cs typeface="DM Sans"/>
                <a:sym typeface="DM Sans"/>
              </a:rPr>
              <a:t>sua</a:t>
            </a:r>
            <a:r>
              <a:rPr lang="en-US" sz="2499" spc="149">
                <a:solidFill>
                  <a:srgbClr val="FFFFFF"/>
                </a:solidFill>
                <a:latin typeface="DM Sans"/>
                <a:ea typeface="DM Sans"/>
                <a:cs typeface="DM Sans"/>
                <a:sym typeface="DM Sans"/>
              </a:rPr>
              <a:t>li</a:t>
            </a:r>
            <a:r>
              <a:rPr lang="en-US" sz="2499" spc="149" u="none">
                <a:solidFill>
                  <a:srgbClr val="FFFFFF"/>
                </a:solidFill>
                <a:latin typeface="DM Sans"/>
                <a:ea typeface="DM Sans"/>
                <a:cs typeface="DM Sans"/>
                <a:sym typeface="DM Sans"/>
              </a:rPr>
              <a:t>s</a:t>
            </a:r>
            <a:r>
              <a:rPr lang="en-US" sz="2499" spc="149">
                <a:solidFill>
                  <a:srgbClr val="FFFFFF"/>
                </a:solidFill>
                <a:latin typeface="DM Sans"/>
                <a:ea typeface="DM Sans"/>
                <a:cs typeface="DM Sans"/>
                <a:sym typeface="DM Sans"/>
              </a:rPr>
              <a:t>ati</a:t>
            </a:r>
            <a:r>
              <a:rPr lang="en-US" sz="2499" spc="149" u="none">
                <a:solidFill>
                  <a:srgbClr val="FFFFFF"/>
                </a:solidFill>
                <a:latin typeface="DM Sans"/>
                <a:ea typeface="DM Sans"/>
                <a:cs typeface="DM Sans"/>
                <a:sym typeface="DM Sans"/>
              </a:rPr>
              <a:t>on</a:t>
            </a:r>
            <a:r>
              <a:rPr lang="en-US" sz="2499" spc="149">
                <a:solidFill>
                  <a:srgbClr val="FFFFFF"/>
                </a:solidFill>
                <a:latin typeface="DM Sans"/>
                <a:ea typeface="DM Sans"/>
                <a:cs typeface="DM Sans"/>
                <a:sym typeface="DM Sans"/>
              </a:rPr>
              <a:t> </a:t>
            </a:r>
            <a:r>
              <a:rPr lang="en-US" sz="2499" spc="149">
                <a:solidFill>
                  <a:srgbClr val="FFFFFF"/>
                </a:solidFill>
                <a:latin typeface="DM Sans"/>
                <a:ea typeface="DM Sans"/>
                <a:cs typeface="DM Sans"/>
                <a:sym typeface="DM Sans"/>
              </a:rPr>
              <a:t>Médicale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DAGz0tZxnOU</dc:identifier>
  <dcterms:modified xsi:type="dcterms:W3CDTF">2011-08-01T06:04:30Z</dcterms:modified>
  <cp:revision>1</cp:revision>
  <dc:title>SOUTENANCE FIN D’ETUDE</dc:title>
</cp:coreProperties>
</file>